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31" r:id="rId3"/>
    <p:sldId id="319" r:id="rId4"/>
    <p:sldId id="321" r:id="rId5"/>
    <p:sldId id="352" r:id="rId6"/>
    <p:sldId id="353" r:id="rId7"/>
    <p:sldId id="322" r:id="rId8"/>
    <p:sldId id="297" r:id="rId9"/>
    <p:sldId id="302" r:id="rId10"/>
    <p:sldId id="303" r:id="rId11"/>
    <p:sldId id="318" r:id="rId12"/>
    <p:sldId id="299" r:id="rId13"/>
    <p:sldId id="315" r:id="rId14"/>
    <p:sldId id="301" r:id="rId15"/>
    <p:sldId id="304" r:id="rId16"/>
    <p:sldId id="305" r:id="rId17"/>
    <p:sldId id="306" r:id="rId18"/>
    <p:sldId id="309" r:id="rId19"/>
    <p:sldId id="307" r:id="rId20"/>
    <p:sldId id="308" r:id="rId21"/>
    <p:sldId id="311" r:id="rId22"/>
    <p:sldId id="333" r:id="rId23"/>
    <p:sldId id="312" r:id="rId24"/>
    <p:sldId id="313" r:id="rId25"/>
    <p:sldId id="314" r:id="rId26"/>
    <p:sldId id="316" r:id="rId27"/>
    <p:sldId id="317" r:id="rId28"/>
    <p:sldId id="350" r:id="rId29"/>
    <p:sldId id="335" r:id="rId30"/>
    <p:sldId id="336" r:id="rId31"/>
    <p:sldId id="346" r:id="rId32"/>
    <p:sldId id="351" r:id="rId33"/>
    <p:sldId id="354" r:id="rId34"/>
    <p:sldId id="340" r:id="rId35"/>
    <p:sldId id="339" r:id="rId36"/>
    <p:sldId id="326" r:id="rId37"/>
    <p:sldId id="330" r:id="rId38"/>
    <p:sldId id="342" r:id="rId39"/>
    <p:sldId id="345" r:id="rId40"/>
    <p:sldId id="343" r:id="rId41"/>
    <p:sldId id="348" r:id="rId42"/>
    <p:sldId id="34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FF3300"/>
    <a:srgbClr val="FF0000"/>
    <a:srgbClr val="F64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4" autoAdjust="0"/>
    <p:restoredTop sz="94374" autoAdjust="0"/>
  </p:normalViewPr>
  <p:slideViewPr>
    <p:cSldViewPr snapToGrid="0">
      <p:cViewPr varScale="1">
        <p:scale>
          <a:sx n="45" d="100"/>
          <a:sy n="45" d="100"/>
        </p:scale>
        <p:origin x="-35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F0A41-E333-4D47-B26E-5D54737CAFDC}" type="datetimeFigureOut">
              <a:rPr lang="id-ID" smtClean="0"/>
              <a:pPr/>
              <a:t>27/09/2020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8593E-D67E-46C1-A4EC-88F17E8E388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17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593E-D67E-46C1-A4EC-88F17E8E388A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593E-D67E-46C1-A4EC-88F17E8E388A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593E-D67E-46C1-A4EC-88F17E8E388A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>
              <a:latin typeface="Aparajit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593E-D67E-46C1-A4EC-88F17E8E388A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4794D-1055-4BA0-BFC0-3B502FD19730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24A5F-32D6-4AC7-A111-FCCCBC27F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4794D-1055-4BA0-BFC0-3B502FD19730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24A5F-32D6-4AC7-A111-FCCCBC27F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4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4794D-1055-4BA0-BFC0-3B502FD19730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24A5F-32D6-4AC7-A111-FCCCBC27F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5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4794D-1055-4BA0-BFC0-3B502FD19730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24A5F-32D6-4AC7-A111-FCCCBC27F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7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4794D-1055-4BA0-BFC0-3B502FD19730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24A5F-32D6-4AC7-A111-FCCCBC27F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5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4794D-1055-4BA0-BFC0-3B502FD19730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24A5F-32D6-4AC7-A111-FCCCBC27F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4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4794D-1055-4BA0-BFC0-3B502FD19730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24A5F-32D6-4AC7-A111-FCCCBC27F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4794D-1055-4BA0-BFC0-3B502FD19730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24A5F-32D6-4AC7-A111-FCCCBC27F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4794D-1055-4BA0-BFC0-3B502FD19730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24A5F-32D6-4AC7-A111-FCCCBC27F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3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4794D-1055-4BA0-BFC0-3B502FD19730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24A5F-32D6-4AC7-A111-FCCCBC27F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6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4794D-1055-4BA0-BFC0-3B502FD19730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24A5F-32D6-4AC7-A111-FCCCBC27F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B85385-2BFB-49F3-8E5A-D0D9D1E35D3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9924B68-0DE8-4291-841E-CA23FE568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9980C71-126C-4D0C-9FCD-95E6B2DD4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2449958"/>
              <a:ext cx="12192000" cy="4408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5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10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5.xml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18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9.xm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slide" Target="slide12.xml"/><Relationship Id="rId9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2.xml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slide" Target="slide12.xml"/><Relationship Id="rId9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slide" Target="slide12.xml"/><Relationship Id="rId9" Type="http://schemas.openxmlformats.org/officeDocument/2006/relationships/slide" Target="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13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2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13.png"/><Relationship Id="rId9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2.pn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1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13.png"/><Relationship Id="rId9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13.pn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17" Type="http://schemas.openxmlformats.org/officeDocument/2006/relationships/image" Target="../media/image77.png"/><Relationship Id="rId2" Type="http://schemas.openxmlformats.org/officeDocument/2006/relationships/image" Target="../media/image12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jpeg"/><Relationship Id="rId19" Type="http://schemas.openxmlformats.org/officeDocument/2006/relationships/image" Target="../media/image79.png"/><Relationship Id="rId4" Type="http://schemas.openxmlformats.org/officeDocument/2006/relationships/image" Target="../media/image16.png"/><Relationship Id="rId9" Type="http://schemas.openxmlformats.org/officeDocument/2006/relationships/image" Target="../media/image69.jpeg"/><Relationship Id="rId1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5A7F6CA-DFF4-41A9-9E63-0C36FCF8131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434EDDE-7835-4056-8C13-2A0B8C528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933448"/>
              <a:ext cx="12192000" cy="5924552"/>
              <a:chOff x="0" y="933448"/>
              <a:chExt cx="12192000" cy="592455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2449958"/>
                <a:ext cx="12192000" cy="440804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38008" y="933448"/>
                <a:ext cx="1651211" cy="165121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23700" y="76200"/>
              <a:ext cx="24865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4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rPr>
                <a:t>Welcome to: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20531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1" y="0"/>
            <a:ext cx="7758545" cy="6858000"/>
            <a:chOff x="-1" y="0"/>
            <a:chExt cx="7758545" cy="6858000"/>
          </a:xfrm>
        </p:grpSpPr>
        <p:sp>
          <p:nvSpPr>
            <p:cNvPr id="11" name="Rectangle 10"/>
            <p:cNvSpPr/>
            <p:nvPr/>
          </p:nvSpPr>
          <p:spPr>
            <a:xfrm>
              <a:off x="-1" y="0"/>
              <a:ext cx="7758545" cy="6858000"/>
            </a:xfrm>
            <a:prstGeom prst="rect">
              <a:avLst/>
            </a:prstGeom>
            <a:solidFill>
              <a:srgbClr val="002060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sz="2400" dirty="0">
                <a:solidFill>
                  <a:schemeClr val="bg1"/>
                </a:solidFill>
                <a:latin typeface="Altis" pitchFamily="34" charset="0"/>
              </a:endParaRPr>
            </a:p>
            <a:p>
              <a:pPr algn="ctr"/>
              <a:endParaRPr lang="id-ID" sz="2400" dirty="0">
                <a:solidFill>
                  <a:schemeClr val="accent2"/>
                </a:solidFill>
                <a:latin typeface="Altis" pitchFamily="34" charset="0"/>
              </a:endParaRPr>
            </a:p>
            <a:p>
              <a:endParaRPr lang="id-ID" sz="2400" dirty="0">
                <a:solidFill>
                  <a:schemeClr val="bg1"/>
                </a:solidFill>
                <a:latin typeface="Altis" pitchFamily="34" charset="0"/>
              </a:endParaRPr>
            </a:p>
            <a:p>
              <a:pPr algn="ctr"/>
              <a:r>
                <a:rPr lang="id-ID" sz="2400" dirty="0">
                  <a:solidFill>
                    <a:schemeClr val="bg1"/>
                  </a:solidFill>
                  <a:latin typeface="Altis" pitchFamily="34" charset="0"/>
                </a:rPr>
                <a:t>           </a:t>
              </a:r>
              <a:endParaRPr lang="en-US" sz="2400" dirty="0">
                <a:solidFill>
                  <a:schemeClr val="bg1"/>
                </a:solidFill>
                <a:latin typeface="Altis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1462" y="4450874"/>
              <a:ext cx="6986589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TENTANG</a:t>
              </a:r>
            </a:p>
            <a:p>
              <a:pPr algn="ctr"/>
              <a:r>
                <a:rPr lang="id-ID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NILAI DAN PERINGKAT AKREDITASI</a:t>
              </a:r>
              <a:endParaRPr lang="id-ID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  <a:p>
              <a:pPr algn="ctr"/>
              <a:r>
                <a:rPr lang="id-ID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PERGURUAN TINGGI BADAN AKREDITASI NASIONAL PERGURUAN TINGGI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2879" y="3472934"/>
              <a:ext cx="67722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28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NOMOR : 0282/SK/BAN-PT/AK-SURV/PT/IV/2016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6260" y="1481435"/>
              <a:ext cx="672465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SESUAI</a:t>
              </a:r>
            </a:p>
            <a:p>
              <a:pPr algn="ctr"/>
              <a:r>
                <a:rPr lang="id-ID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SURAT KEPUTUSAN BADAN AKREDITASI NASIONAL PERGURUAN TINGGI</a:t>
              </a:r>
            </a:p>
            <a:p>
              <a:pPr algn="ctr"/>
              <a:r>
                <a:rPr lang="id-ID" sz="4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(BAN-PT)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10350" y="2206248"/>
            <a:ext cx="5891209" cy="3886200"/>
            <a:chOff x="6610350" y="2206248"/>
            <a:chExt cx="5891209" cy="3886200"/>
          </a:xfrm>
        </p:grpSpPr>
        <p:sp>
          <p:nvSpPr>
            <p:cNvPr id="21" name="Freeform 20"/>
            <p:cNvSpPr/>
            <p:nvPr/>
          </p:nvSpPr>
          <p:spPr>
            <a:xfrm>
              <a:off x="6610350" y="2206248"/>
              <a:ext cx="5581650" cy="388620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1162050" y="38100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86634" y="2848830"/>
              <a:ext cx="5114925" cy="634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id-ID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UM METRO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3" name="Content Placeholder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53838" y="4175173"/>
              <a:ext cx="1591532" cy="159153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243888" y="4837589"/>
              <a:ext cx="3948112" cy="983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60000"/>
                </a:lnSpc>
              </a:pPr>
              <a:r>
                <a:rPr lang="id-ID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Terakreditasi </a:t>
              </a:r>
              <a:r>
                <a:rPr lang="id-ID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 </a:t>
              </a:r>
              <a:r>
                <a:rPr lang="id-ID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oleh BAN-PT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70161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103" y="45720"/>
            <a:ext cx="12192000" cy="6858000"/>
          </a:xfrm>
          <a:prstGeom prst="rect">
            <a:avLst/>
          </a:prstGeom>
          <a:solidFill>
            <a:srgbClr val="00206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1402080" y="2111945"/>
            <a:ext cx="2270760" cy="227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402080" y="2416108"/>
            <a:ext cx="2270760" cy="1662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PROGRAM 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PASCA-</a:t>
            </a:r>
          </a:p>
          <a:p>
            <a:pPr algn="ctr"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SARJANA</a:t>
            </a:r>
          </a:p>
          <a:p>
            <a:pPr algn="ctr"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(S2)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81451" y="2111945"/>
            <a:ext cx="2270760" cy="227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81451" y="2416108"/>
            <a:ext cx="2270760" cy="1662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PROGRAM </a:t>
            </a:r>
          </a:p>
          <a:p>
            <a:pPr algn="ctr"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SARJANA</a:t>
            </a:r>
          </a:p>
          <a:p>
            <a:pPr algn="ctr"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(S1)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60822" y="2104141"/>
            <a:ext cx="2270760" cy="227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60822" y="2408304"/>
            <a:ext cx="2270760" cy="1662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PROGRAM 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DIPLOMA</a:t>
            </a:r>
          </a:p>
          <a:p>
            <a:pPr algn="ctr"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(D3)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8" y="2024224"/>
            <a:ext cx="2980503" cy="2881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79" y="2024224"/>
            <a:ext cx="2980503" cy="28817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950" y="2016420"/>
            <a:ext cx="2980503" cy="2881712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0" y="278937"/>
            <a:ext cx="12192000" cy="1487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60000"/>
              </a:lnSpc>
            </a:pPr>
            <a:r>
              <a:rPr lang="id-ID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KONDISI</a:t>
            </a:r>
            <a:endParaRPr lang="id-ID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60000"/>
              </a:lnSpc>
            </a:pPr>
            <a:r>
              <a:rPr lang="id-I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Universitas Muhammadiyah Metro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3" y="4867789"/>
            <a:ext cx="4020459" cy="720210"/>
            <a:chOff x="-3" y="5259667"/>
            <a:chExt cx="4020459" cy="720210"/>
          </a:xfrm>
        </p:grpSpPr>
        <p:sp>
          <p:nvSpPr>
            <p:cNvPr id="16" name="Rectangle 15"/>
            <p:cNvSpPr/>
            <p:nvPr/>
          </p:nvSpPr>
          <p:spPr>
            <a:xfrm>
              <a:off x="943431" y="5370271"/>
              <a:ext cx="3077025" cy="509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000" b="1" dirty="0">
                  <a:solidFill>
                    <a:schemeClr val="tx1"/>
                  </a:solidFill>
                  <a:latin typeface="Altis Heavy"/>
                </a:rPr>
                <a:t>TENAGA PENGAJAR</a:t>
              </a:r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-3" y="5259667"/>
              <a:ext cx="1219203" cy="72021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1162050" y="38100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atin typeface="Franklin Gothic Medium Cond" pitchFamily="34" charset="0"/>
              </a:endParaRPr>
            </a:p>
          </p:txBody>
        </p:sp>
      </p:grpSp>
      <p:pic>
        <p:nvPicPr>
          <p:cNvPr id="18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2" y="4521206"/>
            <a:ext cx="1016000" cy="1016000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 flipH="1">
            <a:off x="8338293" y="4875049"/>
            <a:ext cx="3860810" cy="720210"/>
            <a:chOff x="-4" y="5259667"/>
            <a:chExt cx="3860810" cy="720210"/>
          </a:xfrm>
        </p:grpSpPr>
        <p:sp>
          <p:nvSpPr>
            <p:cNvPr id="32" name="Rectangle 31"/>
            <p:cNvSpPr/>
            <p:nvPr/>
          </p:nvSpPr>
          <p:spPr>
            <a:xfrm>
              <a:off x="943432" y="5370271"/>
              <a:ext cx="2917374" cy="509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5888"/>
              <a:r>
                <a:rPr lang="en-US" sz="2000" b="1" dirty="0">
                  <a:solidFill>
                    <a:schemeClr val="tx1"/>
                  </a:solidFill>
                  <a:latin typeface="Altis Heavy"/>
                </a:rPr>
                <a:t>MAHASISWA</a:t>
              </a:r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-4" y="5259667"/>
              <a:ext cx="1414988" cy="72021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1162050" y="38100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atin typeface="Franklin Gothic Medium Cond" pitchFamily="34" charset="0"/>
              </a:endParaRPr>
            </a:p>
          </p:txBody>
        </p:sp>
      </p:grpSp>
      <p:pic>
        <p:nvPicPr>
          <p:cNvPr id="34" name="Picture 4" descr="Image result for logo wisuda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8917" y="4599669"/>
            <a:ext cx="1005840" cy="100584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682191" y="567508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Demi" pitchFamily="34" charset="0"/>
              </a:rPr>
              <a:t>GURU BESAR : 1 ORANG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9451" y="6001653"/>
            <a:ext cx="278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Demi" pitchFamily="34" charset="0"/>
              </a:rPr>
              <a:t>DOKTOR         </a:t>
            </a:r>
            <a:r>
              <a:rPr lang="en-US" sz="12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Franklin Gothic Demi" pitchFamily="34" charset="0"/>
              </a:rPr>
              <a:t>: </a:t>
            </a:r>
            <a:r>
              <a:rPr lang="id-ID" dirty="0">
                <a:solidFill>
                  <a:schemeClr val="bg1"/>
                </a:solidFill>
                <a:latin typeface="Franklin Gothic Demi" pitchFamily="34" charset="0"/>
              </a:rPr>
              <a:t>2</a:t>
            </a:r>
            <a:r>
              <a:rPr lang="en-GB" dirty="0">
                <a:solidFill>
                  <a:schemeClr val="bg1"/>
                </a:solidFill>
                <a:latin typeface="Franklin Gothic Demi" pitchFamily="34" charset="0"/>
              </a:rPr>
              <a:t>9</a:t>
            </a:r>
            <a:r>
              <a:rPr lang="en-US" dirty="0">
                <a:solidFill>
                  <a:schemeClr val="bg1"/>
                </a:solidFill>
                <a:latin typeface="Franklin Gothic Demi" pitchFamily="34" charset="0"/>
              </a:rPr>
              <a:t> ORANG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6711" y="6357249"/>
            <a:ext cx="290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Demi" pitchFamily="34" charset="0"/>
              </a:rPr>
              <a:t>MAGISTER     </a:t>
            </a:r>
            <a:r>
              <a:rPr lang="en-US" sz="12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Franklin Gothic Demi" pitchFamily="34" charset="0"/>
              </a:rPr>
              <a:t>: 163 ORANG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49899" y="5682342"/>
            <a:ext cx="370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Franklin Gothic Demi" pitchFamily="34" charset="0"/>
              </a:rPr>
              <a:t>MAHASISWA AKTIF : </a:t>
            </a:r>
            <a:r>
              <a:rPr lang="id-ID" dirty="0">
                <a:solidFill>
                  <a:schemeClr val="bg1"/>
                </a:solidFill>
                <a:latin typeface="Franklin Gothic Demi" pitchFamily="34" charset="0"/>
              </a:rPr>
              <a:t>5.835</a:t>
            </a:r>
            <a:r>
              <a:rPr lang="en-US" dirty="0">
                <a:solidFill>
                  <a:schemeClr val="bg1"/>
                </a:solidFill>
                <a:latin typeface="Franklin Gothic Demi" pitchFamily="34" charset="0"/>
              </a:rPr>
              <a:t> ORANG</a:t>
            </a:r>
          </a:p>
        </p:txBody>
      </p:sp>
      <p:sp>
        <p:nvSpPr>
          <p:cNvPr id="44" name="Oval 43"/>
          <p:cNvSpPr/>
          <p:nvPr/>
        </p:nvSpPr>
        <p:spPr>
          <a:xfrm>
            <a:off x="422383" y="5690326"/>
            <a:ext cx="289560" cy="2895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15129" y="6045922"/>
            <a:ext cx="289560" cy="2895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2389" y="6387004"/>
            <a:ext cx="289560" cy="2895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1475017" y="5697583"/>
            <a:ext cx="289560" cy="2895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5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9" grpId="0"/>
      <p:bldP spid="39" grpId="0"/>
      <p:bldP spid="40" grpId="0"/>
      <p:bldP spid="41" grpId="0"/>
      <p:bldP spid="43" grpId="0"/>
      <p:bldP spid="44" grpId="0" animBg="1"/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H="1">
            <a:off x="7571014" y="1821314"/>
            <a:ext cx="6553200" cy="3886200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7722 w 5695950"/>
              <a:gd name="connsiteY4" fmla="*/ 81643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7722" y="81643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64391" y="2795407"/>
            <a:ext cx="2270760" cy="1662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PROGRAM </a:t>
            </a:r>
          </a:p>
          <a:p>
            <a:pPr algn="ctr">
              <a:lnSpc>
                <a:spcPct val="70000"/>
              </a:lnSpc>
            </a:pPr>
            <a:r>
              <a:rPr lang="id-ID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PASCA 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SARJANA</a:t>
            </a:r>
          </a:p>
          <a:p>
            <a:pPr algn="ctr"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(S</a:t>
            </a:r>
            <a:r>
              <a:rPr lang="id-ID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19" y="2403523"/>
            <a:ext cx="2980503" cy="2881712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028" y="6301028"/>
            <a:ext cx="556972" cy="55697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9258300" y="5831940"/>
            <a:ext cx="1061236" cy="1026060"/>
            <a:chOff x="2402479" y="-1093652"/>
            <a:chExt cx="2980503" cy="2881712"/>
          </a:xfrm>
        </p:grpSpPr>
        <p:sp>
          <p:nvSpPr>
            <p:cNvPr id="34" name="Oval 33"/>
            <p:cNvSpPr/>
            <p:nvPr/>
          </p:nvSpPr>
          <p:spPr>
            <a:xfrm>
              <a:off x="2757351" y="-1005931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757351" y="-701768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8" name="Picture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479" y="-1093652"/>
              <a:ext cx="2980503" cy="288171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36" name="Oval 35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7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Picture 3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A5F89C5-1967-4D37-930A-B8008FC0E691}"/>
              </a:ext>
            </a:extLst>
          </p:cNvPr>
          <p:cNvGrpSpPr/>
          <p:nvPr/>
        </p:nvGrpSpPr>
        <p:grpSpPr>
          <a:xfrm>
            <a:off x="-1409700" y="3315617"/>
            <a:ext cx="9156588" cy="923216"/>
            <a:chOff x="-1409700" y="3239894"/>
            <a:chExt cx="9156588" cy="92321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99C9A7F8-9E9D-4BDD-9B1F-385881DB69A7}"/>
                </a:ext>
              </a:extLst>
            </p:cNvPr>
            <p:cNvGrpSpPr/>
            <p:nvPr/>
          </p:nvGrpSpPr>
          <p:grpSpPr>
            <a:xfrm>
              <a:off x="-1409700" y="3281244"/>
              <a:ext cx="3261134" cy="881866"/>
              <a:chOff x="-1409700" y="2305050"/>
              <a:chExt cx="3261134" cy="88186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88F5A98C-7AB9-42B7-97FD-C14757688514}"/>
                  </a:ext>
                </a:extLst>
              </p:cNvPr>
              <p:cNvSpPr/>
              <p:nvPr/>
            </p:nvSpPr>
            <p:spPr>
              <a:xfrm>
                <a:off x="242207" y="2305050"/>
                <a:ext cx="1609227" cy="88186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DA51B540-1027-4D37-A183-EF8927295DC5}"/>
                  </a:ext>
                </a:extLst>
              </p:cNvPr>
              <p:cNvSpPr/>
              <p:nvPr/>
            </p:nvSpPr>
            <p:spPr>
              <a:xfrm>
                <a:off x="-1409700" y="2305050"/>
                <a:ext cx="2152650" cy="881866"/>
              </a:xfrm>
              <a:custGeom>
                <a:avLst/>
                <a:gdLst>
                  <a:gd name="connsiteX0" fmla="*/ 12700 w 2152650"/>
                  <a:gd name="connsiteY0" fmla="*/ 6350 h 908050"/>
                  <a:gd name="connsiteX1" fmla="*/ 2152650 w 2152650"/>
                  <a:gd name="connsiteY1" fmla="*/ 0 h 908050"/>
                  <a:gd name="connsiteX2" fmla="*/ 2152650 w 2152650"/>
                  <a:gd name="connsiteY2" fmla="*/ 298450 h 908050"/>
                  <a:gd name="connsiteX3" fmla="*/ 1981200 w 2152650"/>
                  <a:gd name="connsiteY3" fmla="*/ 463550 h 908050"/>
                  <a:gd name="connsiteX4" fmla="*/ 2146300 w 2152650"/>
                  <a:gd name="connsiteY4" fmla="*/ 615950 h 908050"/>
                  <a:gd name="connsiteX5" fmla="*/ 2146300 w 2152650"/>
                  <a:gd name="connsiteY5" fmla="*/ 901700 h 908050"/>
                  <a:gd name="connsiteX6" fmla="*/ 0 w 2152650"/>
                  <a:gd name="connsiteY6" fmla="*/ 908050 h 908050"/>
                  <a:gd name="connsiteX7" fmla="*/ 12700 w 2152650"/>
                  <a:gd name="connsiteY7" fmla="*/ 6350 h 90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2650" h="908050">
                    <a:moveTo>
                      <a:pt x="12700" y="6350"/>
                    </a:moveTo>
                    <a:lnTo>
                      <a:pt x="2152650" y="0"/>
                    </a:lnTo>
                    <a:lnTo>
                      <a:pt x="2152650" y="298450"/>
                    </a:lnTo>
                    <a:lnTo>
                      <a:pt x="1981200" y="463550"/>
                    </a:lnTo>
                    <a:lnTo>
                      <a:pt x="2146300" y="615950"/>
                    </a:lnTo>
                    <a:lnTo>
                      <a:pt x="2146300" y="901700"/>
                    </a:lnTo>
                    <a:lnTo>
                      <a:pt x="0" y="908050"/>
                    </a:lnTo>
                    <a:lnTo>
                      <a:pt x="12700" y="6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6D69207C-8968-4BFD-B33F-F5C8E8382496}"/>
                  </a:ext>
                </a:extLst>
              </p:cNvPr>
              <p:cNvSpPr/>
              <p:nvPr/>
            </p:nvSpPr>
            <p:spPr>
              <a:xfrm>
                <a:off x="-41810" y="2528287"/>
                <a:ext cx="440653" cy="4406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8E8C472D-9696-41C3-AC86-A86DF307F3F0}"/>
                  </a:ext>
                </a:extLst>
              </p:cNvPr>
              <p:cNvCxnSpPr/>
              <p:nvPr/>
            </p:nvCxnSpPr>
            <p:spPr>
              <a:xfrm>
                <a:off x="177800" y="2616200"/>
                <a:ext cx="0" cy="25200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106C3D25-8CD8-47E7-9409-8A4D332E60E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77800" y="2609850"/>
                <a:ext cx="0" cy="25200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454AF50-CA2D-463F-9A00-621D17A320F9}"/>
                </a:ext>
              </a:extLst>
            </p:cNvPr>
            <p:cNvSpPr/>
            <p:nvPr/>
          </p:nvSpPr>
          <p:spPr>
            <a:xfrm>
              <a:off x="741249" y="3239894"/>
              <a:ext cx="7005639" cy="91480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2. Magister Manajemen</a:t>
              </a:r>
            </a:p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   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(Akreditasi B)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115A0D7-391C-454B-8018-404140889190}"/>
              </a:ext>
            </a:extLst>
          </p:cNvPr>
          <p:cNvGrpSpPr/>
          <p:nvPr/>
        </p:nvGrpSpPr>
        <p:grpSpPr>
          <a:xfrm>
            <a:off x="-1409700" y="4373889"/>
            <a:ext cx="9156588" cy="896692"/>
            <a:chOff x="-1409700" y="4219026"/>
            <a:chExt cx="9156588" cy="89669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A7AC6A5A-0F7B-4576-AAA9-5B9B58A59F12}"/>
                </a:ext>
              </a:extLst>
            </p:cNvPr>
            <p:cNvGrpSpPr/>
            <p:nvPr/>
          </p:nvGrpSpPr>
          <p:grpSpPr>
            <a:xfrm>
              <a:off x="-1409700" y="4233852"/>
              <a:ext cx="3261134" cy="881866"/>
              <a:chOff x="-1409700" y="2305050"/>
              <a:chExt cx="3261134" cy="88186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CD1D5DB6-3803-41C7-B0D6-37A4188C9B87}"/>
                  </a:ext>
                </a:extLst>
              </p:cNvPr>
              <p:cNvSpPr/>
              <p:nvPr/>
            </p:nvSpPr>
            <p:spPr>
              <a:xfrm>
                <a:off x="242207" y="2305050"/>
                <a:ext cx="1609227" cy="88186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FF95A0CC-7E90-4B4F-9C59-727EAE87864F}"/>
                  </a:ext>
                </a:extLst>
              </p:cNvPr>
              <p:cNvSpPr/>
              <p:nvPr/>
            </p:nvSpPr>
            <p:spPr>
              <a:xfrm>
                <a:off x="-1409700" y="2305050"/>
                <a:ext cx="2152650" cy="881866"/>
              </a:xfrm>
              <a:custGeom>
                <a:avLst/>
                <a:gdLst>
                  <a:gd name="connsiteX0" fmla="*/ 12700 w 2152650"/>
                  <a:gd name="connsiteY0" fmla="*/ 6350 h 908050"/>
                  <a:gd name="connsiteX1" fmla="*/ 2152650 w 2152650"/>
                  <a:gd name="connsiteY1" fmla="*/ 0 h 908050"/>
                  <a:gd name="connsiteX2" fmla="*/ 2152650 w 2152650"/>
                  <a:gd name="connsiteY2" fmla="*/ 298450 h 908050"/>
                  <a:gd name="connsiteX3" fmla="*/ 1981200 w 2152650"/>
                  <a:gd name="connsiteY3" fmla="*/ 463550 h 908050"/>
                  <a:gd name="connsiteX4" fmla="*/ 2146300 w 2152650"/>
                  <a:gd name="connsiteY4" fmla="*/ 615950 h 908050"/>
                  <a:gd name="connsiteX5" fmla="*/ 2146300 w 2152650"/>
                  <a:gd name="connsiteY5" fmla="*/ 901700 h 908050"/>
                  <a:gd name="connsiteX6" fmla="*/ 0 w 2152650"/>
                  <a:gd name="connsiteY6" fmla="*/ 908050 h 908050"/>
                  <a:gd name="connsiteX7" fmla="*/ 12700 w 2152650"/>
                  <a:gd name="connsiteY7" fmla="*/ 6350 h 90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2650" h="908050">
                    <a:moveTo>
                      <a:pt x="12700" y="6350"/>
                    </a:moveTo>
                    <a:lnTo>
                      <a:pt x="2152650" y="0"/>
                    </a:lnTo>
                    <a:lnTo>
                      <a:pt x="2152650" y="298450"/>
                    </a:lnTo>
                    <a:lnTo>
                      <a:pt x="1981200" y="463550"/>
                    </a:lnTo>
                    <a:lnTo>
                      <a:pt x="2146300" y="615950"/>
                    </a:lnTo>
                    <a:lnTo>
                      <a:pt x="2146300" y="901700"/>
                    </a:lnTo>
                    <a:lnTo>
                      <a:pt x="0" y="908050"/>
                    </a:lnTo>
                    <a:lnTo>
                      <a:pt x="12700" y="6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7812DD76-0FEF-44DA-9855-2398C737990B}"/>
                  </a:ext>
                </a:extLst>
              </p:cNvPr>
              <p:cNvSpPr/>
              <p:nvPr/>
            </p:nvSpPr>
            <p:spPr>
              <a:xfrm>
                <a:off x="-41810" y="2528287"/>
                <a:ext cx="440653" cy="4406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B341A798-FC08-4F69-B4A1-EF7940684981}"/>
                  </a:ext>
                </a:extLst>
              </p:cNvPr>
              <p:cNvCxnSpPr/>
              <p:nvPr/>
            </p:nvCxnSpPr>
            <p:spPr>
              <a:xfrm>
                <a:off x="177800" y="2616200"/>
                <a:ext cx="0" cy="25200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9C2F2E33-5E1C-414F-BC78-3DC6F3537AA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77800" y="2609850"/>
                <a:ext cx="0" cy="25200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F65DD74B-B6E0-4405-A63F-73060A516E85}"/>
                </a:ext>
              </a:extLst>
            </p:cNvPr>
            <p:cNvSpPr/>
            <p:nvPr/>
          </p:nvSpPr>
          <p:spPr>
            <a:xfrm>
              <a:off x="741250" y="4219026"/>
              <a:ext cx="7005638" cy="8966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3. Magister Administrasi Pendidikan     </a:t>
              </a:r>
            </a:p>
            <a:p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   (Akreditasi B)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7D9D5B2-F3C9-4FB4-A315-57EF03B83A43}"/>
              </a:ext>
            </a:extLst>
          </p:cNvPr>
          <p:cNvGrpSpPr/>
          <p:nvPr/>
        </p:nvGrpSpPr>
        <p:grpSpPr>
          <a:xfrm>
            <a:off x="-1409700" y="2305050"/>
            <a:ext cx="9156588" cy="881866"/>
            <a:chOff x="-1409700" y="2305050"/>
            <a:chExt cx="9156588" cy="88186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A485B46-0602-4411-8FD4-715BAFAFC610}"/>
                </a:ext>
              </a:extLst>
            </p:cNvPr>
            <p:cNvGrpSpPr/>
            <p:nvPr/>
          </p:nvGrpSpPr>
          <p:grpSpPr>
            <a:xfrm>
              <a:off x="-1409700" y="2305050"/>
              <a:ext cx="3261134" cy="881866"/>
              <a:chOff x="-1409700" y="2305050"/>
              <a:chExt cx="3261134" cy="881866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ED7D99CD-A03A-4D9A-A7EB-A23421C7E148}"/>
                  </a:ext>
                </a:extLst>
              </p:cNvPr>
              <p:cNvSpPr/>
              <p:nvPr/>
            </p:nvSpPr>
            <p:spPr>
              <a:xfrm>
                <a:off x="242207" y="2305050"/>
                <a:ext cx="1609227" cy="88186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4B4A9B80-C0F9-4462-B201-AB71362C2575}"/>
                  </a:ext>
                </a:extLst>
              </p:cNvPr>
              <p:cNvSpPr/>
              <p:nvPr/>
            </p:nvSpPr>
            <p:spPr>
              <a:xfrm>
                <a:off x="-1409700" y="2305050"/>
                <a:ext cx="2152650" cy="881866"/>
              </a:xfrm>
              <a:custGeom>
                <a:avLst/>
                <a:gdLst>
                  <a:gd name="connsiteX0" fmla="*/ 12700 w 2152650"/>
                  <a:gd name="connsiteY0" fmla="*/ 6350 h 908050"/>
                  <a:gd name="connsiteX1" fmla="*/ 2152650 w 2152650"/>
                  <a:gd name="connsiteY1" fmla="*/ 0 h 908050"/>
                  <a:gd name="connsiteX2" fmla="*/ 2152650 w 2152650"/>
                  <a:gd name="connsiteY2" fmla="*/ 298450 h 908050"/>
                  <a:gd name="connsiteX3" fmla="*/ 1981200 w 2152650"/>
                  <a:gd name="connsiteY3" fmla="*/ 463550 h 908050"/>
                  <a:gd name="connsiteX4" fmla="*/ 2146300 w 2152650"/>
                  <a:gd name="connsiteY4" fmla="*/ 615950 h 908050"/>
                  <a:gd name="connsiteX5" fmla="*/ 2146300 w 2152650"/>
                  <a:gd name="connsiteY5" fmla="*/ 901700 h 908050"/>
                  <a:gd name="connsiteX6" fmla="*/ 0 w 2152650"/>
                  <a:gd name="connsiteY6" fmla="*/ 908050 h 908050"/>
                  <a:gd name="connsiteX7" fmla="*/ 12700 w 2152650"/>
                  <a:gd name="connsiteY7" fmla="*/ 6350 h 90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2650" h="908050">
                    <a:moveTo>
                      <a:pt x="12700" y="6350"/>
                    </a:moveTo>
                    <a:lnTo>
                      <a:pt x="2152650" y="0"/>
                    </a:lnTo>
                    <a:lnTo>
                      <a:pt x="2152650" y="298450"/>
                    </a:lnTo>
                    <a:lnTo>
                      <a:pt x="1981200" y="463550"/>
                    </a:lnTo>
                    <a:lnTo>
                      <a:pt x="2146300" y="615950"/>
                    </a:lnTo>
                    <a:lnTo>
                      <a:pt x="2146300" y="901700"/>
                    </a:lnTo>
                    <a:lnTo>
                      <a:pt x="0" y="908050"/>
                    </a:lnTo>
                    <a:lnTo>
                      <a:pt x="12700" y="6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D246863A-366F-45A3-B488-72C4DE1131E1}"/>
                  </a:ext>
                </a:extLst>
              </p:cNvPr>
              <p:cNvSpPr/>
              <p:nvPr/>
            </p:nvSpPr>
            <p:spPr>
              <a:xfrm>
                <a:off x="-41810" y="2528287"/>
                <a:ext cx="440653" cy="4406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E8F1D0AC-DC83-45BE-ADB3-EA9F4CA27219}"/>
                  </a:ext>
                </a:extLst>
              </p:cNvPr>
              <p:cNvCxnSpPr/>
              <p:nvPr/>
            </p:nvCxnSpPr>
            <p:spPr>
              <a:xfrm>
                <a:off x="177800" y="2616200"/>
                <a:ext cx="0" cy="25200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4BCEE792-4114-481F-B0DE-8F696134AFA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77800" y="2609850"/>
                <a:ext cx="0" cy="25200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5929CB75-486A-4EAC-887B-2DE551BFF591}"/>
                </a:ext>
              </a:extLst>
            </p:cNvPr>
            <p:cNvSpPr/>
            <p:nvPr/>
          </p:nvSpPr>
          <p:spPr>
            <a:xfrm>
              <a:off x="741250" y="2310313"/>
              <a:ext cx="7005638" cy="87660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AutoNum type="arabicPeriod"/>
              </a:pPr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Magister Pendidikan Biologi</a:t>
              </a:r>
            </a:p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    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(Akreditasi B)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 b="2080"/>
          <a:stretch/>
        </p:blipFill>
        <p:spPr>
          <a:xfrm>
            <a:off x="-996583" y="1105634"/>
            <a:ext cx="8229600" cy="685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03667" y="1105633"/>
            <a:ext cx="6210300" cy="7549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tis Medium" panose="020B0703030000000003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tis Medium" panose="020B0703030000000003"/>
                <a:ea typeface="Arial Unicode MS" pitchFamily="34" charset="-128"/>
                <a:cs typeface="Arial Unicode MS" pitchFamily="34" charset="-128"/>
              </a:rPr>
              <a:t>FAKULTAS KEGURUAN DAN ILMU PENDIDIKAN</a:t>
            </a:r>
          </a:p>
        </p:txBody>
      </p:sp>
      <p:sp>
        <p:nvSpPr>
          <p:cNvPr id="7" name="Freeform 6"/>
          <p:cNvSpPr/>
          <p:nvPr/>
        </p:nvSpPr>
        <p:spPr>
          <a:xfrm flipH="1">
            <a:off x="7380514" y="1821314"/>
            <a:ext cx="6553200" cy="3886200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7722 w 5695950"/>
              <a:gd name="connsiteY4" fmla="*/ 81643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7722" y="81643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73891" y="2795407"/>
            <a:ext cx="2270760" cy="1662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PROGRAM </a:t>
            </a:r>
          </a:p>
          <a:p>
            <a:pPr algn="ctr"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SARJANA</a:t>
            </a:r>
          </a:p>
          <a:p>
            <a:pPr algn="ctr"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(S1)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19" y="2403523"/>
            <a:ext cx="2980503" cy="2881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 b="2080"/>
          <a:stretch/>
        </p:blipFill>
        <p:spPr>
          <a:xfrm>
            <a:off x="-996583" y="1967413"/>
            <a:ext cx="8229600" cy="6858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03667" y="1967412"/>
            <a:ext cx="6210300" cy="7549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pc="-150" dirty="0">
                <a:latin typeface="Altis Medium" panose="020B0703030000000003" pitchFamily="34" charset="0"/>
              </a:rPr>
              <a:t>FAKULTAS EKONOMI</a:t>
            </a:r>
            <a:r>
              <a:rPr lang="id-ID" sz="3600" spc="-150" dirty="0">
                <a:latin typeface="Altis Medium" panose="020B0703030000000003" pitchFamily="34" charset="0"/>
              </a:rPr>
              <a:t> &amp; BISNIS</a:t>
            </a:r>
            <a:endParaRPr lang="en-US" sz="3600" spc="-150" dirty="0">
              <a:latin typeface="Altis Medium" panose="020B07030300000000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 b="2080"/>
          <a:stretch/>
        </p:blipFill>
        <p:spPr>
          <a:xfrm>
            <a:off x="-996583" y="2898356"/>
            <a:ext cx="8229600" cy="6858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003667" y="2898355"/>
            <a:ext cx="6210300" cy="7549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FAKULTAS AGAMA ISLAM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 b="2080"/>
          <a:stretch/>
        </p:blipFill>
        <p:spPr>
          <a:xfrm>
            <a:off x="-996583" y="3876008"/>
            <a:ext cx="8229600" cy="6858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03667" y="3876007"/>
            <a:ext cx="6210300" cy="7549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FAKULTAS HUKUM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 b="2080"/>
          <a:stretch/>
        </p:blipFill>
        <p:spPr>
          <a:xfrm>
            <a:off x="-996583" y="4784497"/>
            <a:ext cx="8229600" cy="6858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003667" y="4784496"/>
            <a:ext cx="6210300" cy="7549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FAKULTAS TEKNIK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731" y="1162048"/>
            <a:ext cx="567368" cy="5659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731" y="2027323"/>
            <a:ext cx="567368" cy="5659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731" y="2958266"/>
            <a:ext cx="567368" cy="5659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731" y="3935918"/>
            <a:ext cx="567368" cy="5659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731" y="4853588"/>
            <a:ext cx="567368" cy="5659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 b="2080"/>
          <a:stretch/>
        </p:blipFill>
        <p:spPr>
          <a:xfrm>
            <a:off x="-996583" y="5648325"/>
            <a:ext cx="8229600" cy="685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731" y="5725125"/>
            <a:ext cx="567368" cy="56598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1003667" y="5641746"/>
            <a:ext cx="6210300" cy="7549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FAKULTAS ILMU KOMPUTER</a:t>
            </a:r>
            <a:endParaRPr lang="en-US" sz="3200" spc="-15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31" name="Oval 30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3" name="Picture 3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35" name="Oval 34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7" name="Picture 3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1" grpId="0"/>
      <p:bldP spid="13" grpId="0"/>
      <p:bldP spid="15" grpId="0"/>
      <p:bldP spid="17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H="1">
            <a:off x="7380514" y="1821314"/>
            <a:ext cx="6553200" cy="3886200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7722 w 5695950"/>
              <a:gd name="connsiteY4" fmla="*/ 81643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7722" y="81643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73891" y="2795407"/>
            <a:ext cx="2270760" cy="1662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PROGRAM </a:t>
            </a:r>
          </a:p>
          <a:p>
            <a:pPr algn="ctr"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SARJANA</a:t>
            </a:r>
          </a:p>
          <a:p>
            <a:pPr algn="ctr"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(S1)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996583" y="1115159"/>
            <a:ext cx="8229600" cy="694592"/>
            <a:chOff x="-996583" y="1572359"/>
            <a:chExt cx="8229600" cy="6945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1572359"/>
              <a:ext cx="8229600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</p:pic>
        <p:sp>
          <p:nvSpPr>
            <p:cNvPr id="6" name="Title 1">
              <a:hlinkClick r:id="rId3" action="ppaction://hlinksldjump" highlightClick="1"/>
            </p:cNvPr>
            <p:cNvSpPr txBox="1">
              <a:spLocks/>
            </p:cNvSpPr>
            <p:nvPr/>
          </p:nvSpPr>
          <p:spPr>
            <a:xfrm>
              <a:off x="1003667" y="1572359"/>
              <a:ext cx="6210300" cy="69459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tis Medium"/>
                <a:ea typeface="Arial Unicode MS" pitchFamily="34" charset="-128"/>
                <a:cs typeface="Arial Unicode MS" pitchFamily="34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ltis Medium"/>
                  <a:ea typeface="Arial Unicode MS" pitchFamily="34" charset="-128"/>
                  <a:cs typeface="Arial Unicode MS" pitchFamily="34" charset="-128"/>
                </a:rPr>
                <a:t>FAKULTAS KEGURUAN DAN ILMU PENDIDIKAN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1628773"/>
              <a:ext cx="567368" cy="56598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-996583" y="1976937"/>
            <a:ext cx="8229600" cy="754965"/>
            <a:chOff x="-996583" y="2434137"/>
            <a:chExt cx="8229600" cy="7549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11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spc="-150" dirty="0">
                  <a:latin typeface="Altis Medium"/>
                  <a:ea typeface="Arial Unicode MS" pitchFamily="34" charset="-128"/>
                  <a:cs typeface="Arial Unicode MS" pitchFamily="34" charset="-128"/>
                </a:rPr>
                <a:t>FAKULTAS EKONOMI</a:t>
              </a:r>
              <a:r>
                <a:rPr lang="id-ID" sz="3600" spc="-150" dirty="0">
                  <a:latin typeface="Altis Medium"/>
                  <a:ea typeface="Arial Unicode MS" pitchFamily="34" charset="-128"/>
                  <a:cs typeface="Arial Unicode MS" pitchFamily="34" charset="-128"/>
                </a:rPr>
                <a:t> &amp; BISNIS</a:t>
              </a:r>
              <a:endParaRPr lang="en-US" sz="3600" spc="-150" dirty="0">
                <a:latin typeface="Altis Medium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-996583" y="2907880"/>
            <a:ext cx="8229600" cy="754965"/>
            <a:chOff x="-996583" y="3365080"/>
            <a:chExt cx="8229600" cy="7549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3365081"/>
              <a:ext cx="8229600" cy="685800"/>
            </a:xfrm>
            <a:prstGeom prst="rect">
              <a:avLst/>
            </a:prstGeom>
          </p:spPr>
        </p:pic>
        <p:sp>
          <p:nvSpPr>
            <p:cNvPr id="13" name="Title 1"/>
            <p:cNvSpPr txBox="1">
              <a:spLocks/>
            </p:cNvSpPr>
            <p:nvPr/>
          </p:nvSpPr>
          <p:spPr>
            <a:xfrm>
              <a:off x="1003667" y="3365080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AGAMA ISLAM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3424991"/>
              <a:ext cx="567368" cy="56598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-996583" y="3885532"/>
            <a:ext cx="8229600" cy="754965"/>
            <a:chOff x="-996583" y="4342732"/>
            <a:chExt cx="8229600" cy="7549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4342733"/>
              <a:ext cx="8229600" cy="68580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/>
          </p:nvSpPr>
          <p:spPr>
            <a:xfrm>
              <a:off x="1003667" y="4342732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1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HUKUM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4402643"/>
              <a:ext cx="567368" cy="56598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-996583" y="4794021"/>
            <a:ext cx="8229600" cy="754965"/>
            <a:chOff x="-996583" y="5251221"/>
            <a:chExt cx="8229600" cy="75496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5251222"/>
              <a:ext cx="8229600" cy="685800"/>
            </a:xfrm>
            <a:prstGeom prst="rect">
              <a:avLst/>
            </a:prstGeom>
          </p:spPr>
        </p:pic>
        <p:sp>
          <p:nvSpPr>
            <p:cNvPr id="17" name="Title 1"/>
            <p:cNvSpPr txBox="1">
              <a:spLocks/>
            </p:cNvSpPr>
            <p:nvPr/>
          </p:nvSpPr>
          <p:spPr>
            <a:xfrm>
              <a:off x="1003667" y="5251221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1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TEKNIK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5320313"/>
              <a:ext cx="567368" cy="565980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19" y="2403523"/>
            <a:ext cx="2980503" cy="288171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-996583" y="5645835"/>
            <a:ext cx="8229600" cy="754965"/>
            <a:chOff x="-996583" y="5251221"/>
            <a:chExt cx="8229600" cy="75496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5251222"/>
              <a:ext cx="8229600" cy="685800"/>
            </a:xfrm>
            <a:prstGeom prst="rect">
              <a:avLst/>
            </a:prstGeom>
          </p:spPr>
        </p:pic>
        <p:sp>
          <p:nvSpPr>
            <p:cNvPr id="32" name="Title 1"/>
            <p:cNvSpPr txBox="1">
              <a:spLocks/>
            </p:cNvSpPr>
            <p:nvPr/>
          </p:nvSpPr>
          <p:spPr>
            <a:xfrm>
              <a:off x="1003667" y="5251221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ILMU KOMPUTER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5320313"/>
              <a:ext cx="567368" cy="565980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71" name="Oval 70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3" name="Picture 7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75" name="Oval 74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7" name="Picture 7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996583" y="1010383"/>
            <a:ext cx="8229600" cy="754965"/>
            <a:chOff x="-996583" y="972283"/>
            <a:chExt cx="8229600" cy="7549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972284"/>
              <a:ext cx="8229600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1003667" y="972283"/>
              <a:ext cx="6210300" cy="75496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tis Medium"/>
                <a:ea typeface="Arial Unicode MS" pitchFamily="34" charset="-128"/>
                <a:cs typeface="Arial Unicode MS" pitchFamily="34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ltis Medium"/>
                  <a:ea typeface="Arial Unicode MS" pitchFamily="34" charset="-128"/>
                  <a:cs typeface="Arial Unicode MS" pitchFamily="34" charset="-128"/>
                </a:rPr>
                <a:t>FAKULTAS KEGURUAN DAN ILMU PENDIDIKAN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1028698"/>
              <a:ext cx="567368" cy="56598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sp>
          <p:nvSpPr>
            <p:cNvPr id="7" name="Freeform 6"/>
            <p:cNvSpPr/>
            <p:nvPr/>
          </p:nvSpPr>
          <p:spPr>
            <a:xfrm flipH="1">
              <a:off x="7380514" y="1821314"/>
              <a:ext cx="6553200" cy="388620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7722 w 5695950"/>
                <a:gd name="connsiteY4" fmla="*/ 81643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7722" y="81643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773891" y="2795407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019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-939433" y="6103035"/>
            <a:ext cx="8229600" cy="754965"/>
            <a:chOff x="-996583" y="2434137"/>
            <a:chExt cx="8229600" cy="754965"/>
          </a:xfrm>
        </p:grpSpPr>
        <p:pic>
          <p:nvPicPr>
            <p:cNvPr id="45" name="Picture 44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46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EKONOMI</a:t>
              </a:r>
              <a:r>
                <a:rPr lang="id-ID" sz="36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&amp; BISNIS</a:t>
              </a:r>
              <a:endParaRPr lang="en-US" sz="36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014410" y="1766891"/>
            <a:ext cx="7005639" cy="6000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 Bimbingan Konseling (Akreditasi A)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14410" y="2366967"/>
            <a:ext cx="7005639" cy="6000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Pendidikan Ekonomi 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(Akreditasi B)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14410" y="2967041"/>
            <a:ext cx="7005639" cy="6000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3. Pendidikan Sejarah (Akreditasi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</a:t>
            </a: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14410" y="3567115"/>
            <a:ext cx="7005639" cy="6000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4. Pendidikan Matematika 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(Akreditasi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14410" y="4167191"/>
            <a:ext cx="7005639" cy="6000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 Pendidikan Biologi 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(Akreditasi B)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14410" y="4767265"/>
            <a:ext cx="7005639" cy="6000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6. Pendidikan Fisika 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(Akreditasi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14410" y="5367339"/>
            <a:ext cx="7005639" cy="6000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7. Pendidikan Bahasa Inggris (Akreditasi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</a:t>
            </a: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49" name="Oval 48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0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1" name="Picture 5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53" name="Oval 52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5" name="Picture 5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2"/>
          <p:cNvGrpSpPr/>
          <p:nvPr/>
        </p:nvGrpSpPr>
        <p:grpSpPr>
          <a:xfrm>
            <a:off x="-996583" y="1010383"/>
            <a:ext cx="8229600" cy="754965"/>
            <a:chOff x="-996583" y="972283"/>
            <a:chExt cx="8229600" cy="7549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972284"/>
              <a:ext cx="8229600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1003667" y="972283"/>
              <a:ext cx="6210300" cy="75496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tis Medium"/>
                <a:ea typeface="Arial Unicode MS" pitchFamily="34" charset="-128"/>
                <a:cs typeface="Arial Unicode MS" pitchFamily="34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ltis Medium"/>
                  <a:ea typeface="Arial Unicode MS" pitchFamily="34" charset="-128"/>
                  <a:cs typeface="Arial Unicode MS" pitchFamily="34" charset="-128"/>
                </a:rPr>
                <a:t>FAKULTAS KEGURUAN DAN ILMU PENDIDIKAN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1028698"/>
              <a:ext cx="567368" cy="565980"/>
            </a:xfrm>
            <a:prstGeom prst="rect">
              <a:avLst/>
            </a:prstGeom>
          </p:spPr>
        </p:pic>
      </p:grpSp>
      <p:grpSp>
        <p:nvGrpSpPr>
          <p:cNvPr id="9" name="Group 41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sp>
          <p:nvSpPr>
            <p:cNvPr id="7" name="Freeform 6"/>
            <p:cNvSpPr/>
            <p:nvPr/>
          </p:nvSpPr>
          <p:spPr>
            <a:xfrm flipH="1">
              <a:off x="7380514" y="1821314"/>
              <a:ext cx="6553200" cy="388620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7722 w 5695950"/>
                <a:gd name="connsiteY4" fmla="*/ 81643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7722" y="81643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773891" y="2795407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019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10" name="Group 43"/>
          <p:cNvGrpSpPr/>
          <p:nvPr/>
        </p:nvGrpSpPr>
        <p:grpSpPr>
          <a:xfrm>
            <a:off x="-939433" y="6103035"/>
            <a:ext cx="8229600" cy="754965"/>
            <a:chOff x="-996583" y="2434137"/>
            <a:chExt cx="8229600" cy="75496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46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EKONOMI</a:t>
              </a:r>
              <a:r>
                <a:rPr lang="id-ID" sz="36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&amp; BISNIS</a:t>
              </a:r>
              <a:endParaRPr lang="en-US" sz="36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014411" y="1766891"/>
            <a:ext cx="6910390" cy="4200523"/>
            <a:chOff x="1014411" y="1766891"/>
            <a:chExt cx="6200776" cy="4200523"/>
          </a:xfrm>
        </p:grpSpPr>
        <p:sp>
          <p:nvSpPr>
            <p:cNvPr id="27" name="Rectangle 26"/>
            <p:cNvSpPr/>
            <p:nvPr/>
          </p:nvSpPr>
          <p:spPr>
            <a:xfrm>
              <a:off x="1014411" y="1766891"/>
              <a:ext cx="6200776" cy="600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1. Bimbingan Konseling (Akreditasi A)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14411" y="2366967"/>
              <a:ext cx="6200776" cy="6000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2. Pendidikan Ekonomi 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(Akreditasi B)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14411" y="2967041"/>
              <a:ext cx="6200776" cy="600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3. Pendidikan Sejarah (Akreditasi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A</a:t>
              </a:r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)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14411" y="3567115"/>
              <a:ext cx="6200776" cy="6000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4. Pendidikan Matematika 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(Akreditasi 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B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)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14411" y="4167191"/>
              <a:ext cx="6200776" cy="6000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5. Pendidikan Biologi 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(Akreditasi B)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14411" y="4767265"/>
              <a:ext cx="6200776" cy="6000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6. Pendidikan Fisika 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(Akreditasi 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B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)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14411" y="5367339"/>
              <a:ext cx="6200776" cy="600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7. Pendidikan Bahasa Inggris (Akreditasi </a:t>
              </a:r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A</a:t>
              </a:r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25" name="Oval 24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8" name="Picture 2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30" name="Oval 29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Picture 31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14411" y="1766891"/>
            <a:ext cx="6200776" cy="6000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 Manajemen 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(Akreditasi B)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14411" y="2366967"/>
            <a:ext cx="6200776" cy="6000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Akuntansi 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(Akreditasi B)</a:t>
            </a:r>
          </a:p>
        </p:txBody>
      </p:sp>
      <p:grpSp>
        <p:nvGrpSpPr>
          <p:cNvPr id="9" name="Group 41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sp>
          <p:nvSpPr>
            <p:cNvPr id="7" name="Freeform 6"/>
            <p:cNvSpPr/>
            <p:nvPr/>
          </p:nvSpPr>
          <p:spPr>
            <a:xfrm flipH="1">
              <a:off x="7380514" y="1821314"/>
              <a:ext cx="6553200" cy="388620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7722 w 5695950"/>
                <a:gd name="connsiteY4" fmla="*/ 81643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7722" y="81643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773891" y="2795407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019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28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EKONOMI</a:t>
              </a:r>
              <a:r>
                <a:rPr lang="id-ID" sz="36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&amp; BISNIS</a:t>
              </a:r>
              <a:endParaRPr lang="en-US" sz="36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32" name="Group 43"/>
          <p:cNvGrpSpPr/>
          <p:nvPr/>
        </p:nvGrpSpPr>
        <p:grpSpPr>
          <a:xfrm>
            <a:off x="-939433" y="6103035"/>
            <a:ext cx="8229600" cy="754965"/>
            <a:chOff x="-996583" y="2434137"/>
            <a:chExt cx="8229600" cy="754965"/>
          </a:xfrm>
        </p:grpSpPr>
        <p:pic>
          <p:nvPicPr>
            <p:cNvPr id="33" name="Picture 32">
              <a:hlinkClick r:id="rId5" action="ppaction://hlinksldjump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AGAMA ISLAM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44" name="Oval 43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9" name="Picture 4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51" name="Oval 50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2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3" name="Picture 52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014411" y="1766891"/>
            <a:ext cx="6200776" cy="1200151"/>
            <a:chOff x="1014411" y="1766891"/>
            <a:chExt cx="6200776" cy="1200151"/>
          </a:xfrm>
          <a:solidFill>
            <a:srgbClr val="002060"/>
          </a:solidFill>
        </p:grpSpPr>
        <p:sp>
          <p:nvSpPr>
            <p:cNvPr id="27" name="Rectangle 26"/>
            <p:cNvSpPr/>
            <p:nvPr/>
          </p:nvSpPr>
          <p:spPr>
            <a:xfrm>
              <a:off x="1014411" y="1766891"/>
              <a:ext cx="6200776" cy="6000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1. Manajemen 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(Akreditasi B)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14411" y="2366967"/>
              <a:ext cx="6200776" cy="6000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2. Akuntansi 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(Akreditasi B)</a:t>
              </a: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sp>
          <p:nvSpPr>
            <p:cNvPr id="7" name="Freeform 6"/>
            <p:cNvSpPr/>
            <p:nvPr/>
          </p:nvSpPr>
          <p:spPr>
            <a:xfrm flipH="1">
              <a:off x="7380514" y="1821314"/>
              <a:ext cx="6553200" cy="388620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7722 w 5695950"/>
                <a:gd name="connsiteY4" fmla="*/ 81643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7722" y="81643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773891" y="2795407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019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6" name="Group 43"/>
          <p:cNvGrpSpPr/>
          <p:nvPr/>
        </p:nvGrpSpPr>
        <p:grpSpPr>
          <a:xfrm>
            <a:off x="-939433" y="6103035"/>
            <a:ext cx="8229600" cy="754965"/>
            <a:chOff x="-996583" y="2434137"/>
            <a:chExt cx="8229600" cy="754965"/>
          </a:xfrm>
        </p:grpSpPr>
        <p:pic>
          <p:nvPicPr>
            <p:cNvPr id="33" name="Picture 32">
              <a:hlinkClick r:id="rId3" action="ppaction://hlinksldjump"/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AGAMA ISLAM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5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EKONOMI</a:t>
              </a:r>
              <a:r>
                <a:rPr lang="id-ID" sz="36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&amp; BISNIS</a:t>
              </a:r>
              <a:endParaRPr lang="en-US" sz="36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20" name="Oval 19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Picture 2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24" name="Oval 23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Picture 2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sp>
          <p:nvSpPr>
            <p:cNvPr id="7" name="Freeform 6"/>
            <p:cNvSpPr/>
            <p:nvPr/>
          </p:nvSpPr>
          <p:spPr>
            <a:xfrm flipH="1">
              <a:off x="7380514" y="1821314"/>
              <a:ext cx="6553200" cy="388620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7722 w 5695950"/>
                <a:gd name="connsiteY4" fmla="*/ 81643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7722" y="81643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773891" y="2795407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019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5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AGAMA ISLAM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6" name="Group 43"/>
          <p:cNvGrpSpPr/>
          <p:nvPr/>
        </p:nvGrpSpPr>
        <p:grpSpPr>
          <a:xfrm>
            <a:off x="-939433" y="6103035"/>
            <a:ext cx="8229600" cy="754965"/>
            <a:chOff x="-996583" y="2434137"/>
            <a:chExt cx="8229600" cy="754965"/>
          </a:xfrm>
        </p:grpSpPr>
        <p:pic>
          <p:nvPicPr>
            <p:cNvPr id="33" name="Picture 32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TEKNIK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014410" y="1766891"/>
            <a:ext cx="6586539" cy="86200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>
              <a:buAutoNum type="arabicPeriod"/>
              <a:tabLst>
                <a:tab pos="361950" algn="l"/>
              </a:tabLst>
            </a:pP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Pendidikan Agama Islam/Tarbiyah (PAI)</a:t>
            </a:r>
            <a:b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(Akreditasi B)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14410" y="2614617"/>
            <a:ext cx="6586539" cy="79533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Komunikasi &amp; Penyiaran Islam (KPI)</a:t>
            </a:r>
          </a:p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(Akreditasi B)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19" name="Oval 18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1" name="Picture 2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23" name="Oval 22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5" name="Picture 2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1014410" y="3395667"/>
            <a:ext cx="6586539" cy="79533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3. Manajemen Pendidikan Islam (MPI)</a:t>
            </a:r>
          </a:p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(Terakreditasi 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14411" y="4157667"/>
            <a:ext cx="6586538" cy="79533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4. Pendidikan Islam Anak Usia Dini (PIAUD)</a:t>
            </a:r>
          </a:p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(Terakreditasi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26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177C1BD-FD18-4CD3-B0A0-77FD73AF5FC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D409AEA-B5C4-4605-BAF5-4CCCEFF61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F648264-D83D-4497-9474-4D93A28BB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2449958"/>
              <a:ext cx="12192000" cy="4408042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0" y="2705100"/>
            <a:ext cx="10172700" cy="3181350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reeform 16"/>
          <p:cNvSpPr/>
          <p:nvPr/>
        </p:nvSpPr>
        <p:spPr>
          <a:xfrm>
            <a:off x="6851498" y="2339598"/>
            <a:ext cx="5340502" cy="3718302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31855" y="3682586"/>
            <a:ext cx="5060145" cy="1373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id-ID" sz="7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</a:t>
            </a:r>
            <a:endParaRPr lang="id-ID" sz="8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60000"/>
              </a:lnSpc>
            </a:pPr>
            <a:r>
              <a:rPr lang="id-ID" sz="3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Universitas Muhammadiyah Metro</a:t>
            </a:r>
            <a:endParaRPr lang="en-US" sz="3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7575" y="3562710"/>
            <a:ext cx="714375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Keunggulan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Profetik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Modern, </a:t>
            </a:r>
            <a:r>
              <a:rPr lang="en-US" sz="3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Mencerahkan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1322053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sp>
          <p:nvSpPr>
            <p:cNvPr id="7" name="Freeform 6"/>
            <p:cNvSpPr/>
            <p:nvPr/>
          </p:nvSpPr>
          <p:spPr>
            <a:xfrm flipH="1">
              <a:off x="7380514" y="1821314"/>
              <a:ext cx="6553200" cy="388620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7722 w 5695950"/>
                <a:gd name="connsiteY4" fmla="*/ 81643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7722" y="81643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773891" y="2795407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019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5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AGAMA ISLAM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6" name="Group 43"/>
          <p:cNvGrpSpPr/>
          <p:nvPr/>
        </p:nvGrpSpPr>
        <p:grpSpPr>
          <a:xfrm>
            <a:off x="-939433" y="6103035"/>
            <a:ext cx="8229600" cy="754965"/>
            <a:chOff x="-996583" y="2434137"/>
            <a:chExt cx="8229600" cy="75496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TEKNIK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20" name="Oval 19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Picture 2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24" name="Oval 23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Picture 2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14410" y="1766891"/>
            <a:ext cx="6586539" cy="3186109"/>
            <a:chOff x="1014410" y="1766891"/>
            <a:chExt cx="6586539" cy="3186109"/>
          </a:xfrm>
          <a:solidFill>
            <a:srgbClr val="002060"/>
          </a:solidFill>
        </p:grpSpPr>
        <p:sp>
          <p:nvSpPr>
            <p:cNvPr id="28" name="Rectangle 27"/>
            <p:cNvSpPr/>
            <p:nvPr/>
          </p:nvSpPr>
          <p:spPr>
            <a:xfrm>
              <a:off x="1014410" y="1766891"/>
              <a:ext cx="6586539" cy="86200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 indent="-361950">
                <a:buAutoNum type="arabicPeriod"/>
                <a:tabLst>
                  <a:tab pos="361950" algn="l"/>
                </a:tabLst>
              </a:pPr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Pendidikan Agama Islam/Tarbiyah (PAI)</a:t>
              </a:r>
              <a:b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</a:b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(Akreditasi B)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4410" y="2614617"/>
              <a:ext cx="6586539" cy="7953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2. Komunikasi &amp; Penyiaran Islam (KPI)</a:t>
              </a:r>
            </a:p>
            <a:p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   (Akreditasi B)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14410" y="3395667"/>
              <a:ext cx="6586539" cy="7953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3. Manajemen Pendidikan Islam (MPI)</a:t>
              </a:r>
            </a:p>
            <a:p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   (Terakreditasi )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14410" y="4157667"/>
              <a:ext cx="6586539" cy="7953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4. Pendidikan Islam Anak Usia Dini (PIAUD)</a:t>
              </a:r>
            </a:p>
            <a:p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   (Terakreditasi )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sp>
          <p:nvSpPr>
            <p:cNvPr id="7" name="Freeform 6"/>
            <p:cNvSpPr/>
            <p:nvPr/>
          </p:nvSpPr>
          <p:spPr>
            <a:xfrm flipH="1">
              <a:off x="7380514" y="1821314"/>
              <a:ext cx="6553200" cy="388620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7722 w 5695950"/>
                <a:gd name="connsiteY4" fmla="*/ 81643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7722" y="81643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773891" y="2795407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019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5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TEKNIK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6" name="Group 43"/>
          <p:cNvGrpSpPr/>
          <p:nvPr/>
        </p:nvGrpSpPr>
        <p:grpSpPr>
          <a:xfrm>
            <a:off x="-939433" y="6103035"/>
            <a:ext cx="8229600" cy="754965"/>
            <a:chOff x="-996583" y="2434137"/>
            <a:chExt cx="8229600" cy="75496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HUKUM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9" name="Group 17"/>
          <p:cNvGrpSpPr/>
          <p:nvPr/>
        </p:nvGrpSpPr>
        <p:grpSpPr>
          <a:xfrm>
            <a:off x="1014411" y="1766891"/>
            <a:ext cx="6167440" cy="1200151"/>
            <a:chOff x="1014410" y="1766891"/>
            <a:chExt cx="6586539" cy="1200151"/>
          </a:xfrm>
          <a:solidFill>
            <a:srgbClr val="002060"/>
          </a:solidFill>
        </p:grpSpPr>
        <p:sp>
          <p:nvSpPr>
            <p:cNvPr id="27" name="Rectangle 26"/>
            <p:cNvSpPr/>
            <p:nvPr/>
          </p:nvSpPr>
          <p:spPr>
            <a:xfrm>
              <a:off x="1014410" y="1766891"/>
              <a:ext cx="6586539" cy="6000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1. Teknik Sipil 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(Akreditasi 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B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)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14410" y="2366967"/>
              <a:ext cx="6586539" cy="6000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2. Teknik Mesin 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(Akreditasi 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B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20" name="Oval 19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Picture 2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24" name="Oval 23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Picture 2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sp>
          <p:nvSpPr>
            <p:cNvPr id="7" name="Freeform 6"/>
            <p:cNvSpPr/>
            <p:nvPr/>
          </p:nvSpPr>
          <p:spPr>
            <a:xfrm flipH="1">
              <a:off x="7380514" y="1821314"/>
              <a:ext cx="6553200" cy="388620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7722 w 5695950"/>
                <a:gd name="connsiteY4" fmla="*/ 81643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7722" y="81643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773891" y="2795407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019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5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TEKNIK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6" name="Group 43"/>
          <p:cNvGrpSpPr/>
          <p:nvPr/>
        </p:nvGrpSpPr>
        <p:grpSpPr>
          <a:xfrm>
            <a:off x="-939433" y="6103035"/>
            <a:ext cx="8229600" cy="754965"/>
            <a:chOff x="-996583" y="2434137"/>
            <a:chExt cx="8229600" cy="75496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HUKUM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9" name="Group 17"/>
          <p:cNvGrpSpPr/>
          <p:nvPr/>
        </p:nvGrpSpPr>
        <p:grpSpPr>
          <a:xfrm>
            <a:off x="1014411" y="1766891"/>
            <a:ext cx="6167440" cy="1200151"/>
            <a:chOff x="1014410" y="1766891"/>
            <a:chExt cx="6586539" cy="1200151"/>
          </a:xfrm>
          <a:solidFill>
            <a:srgbClr val="002060"/>
          </a:solidFill>
        </p:grpSpPr>
        <p:sp>
          <p:nvSpPr>
            <p:cNvPr id="27" name="Rectangle 26"/>
            <p:cNvSpPr/>
            <p:nvPr/>
          </p:nvSpPr>
          <p:spPr>
            <a:xfrm>
              <a:off x="1014410" y="1766891"/>
              <a:ext cx="6586539" cy="6000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1. Teknik Sipil 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(Akreditasi 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B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)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14410" y="2366967"/>
              <a:ext cx="6586539" cy="6000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2. Teknik Mesin 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(Akreditasi 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B</a:t>
              </a:r>
              <a:r>
                <a: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)</a:t>
              </a:r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20" name="Oval 19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Picture 2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11" name="Group 22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24" name="Oval 23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Picture 2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sp>
          <p:nvSpPr>
            <p:cNvPr id="7" name="Freeform 6"/>
            <p:cNvSpPr/>
            <p:nvPr/>
          </p:nvSpPr>
          <p:spPr>
            <a:xfrm flipH="1">
              <a:off x="7380514" y="1821314"/>
              <a:ext cx="6553200" cy="388620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7722 w 5695950"/>
                <a:gd name="connsiteY4" fmla="*/ 81643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7722" y="81643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773891" y="2795407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019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5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HUKUM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6" name="Group 43"/>
          <p:cNvGrpSpPr/>
          <p:nvPr/>
        </p:nvGrpSpPr>
        <p:grpSpPr>
          <a:xfrm>
            <a:off x="-939433" y="6103035"/>
            <a:ext cx="8229600" cy="754965"/>
            <a:chOff x="-996583" y="2434137"/>
            <a:chExt cx="8229600" cy="754965"/>
          </a:xfrm>
        </p:grpSpPr>
        <p:pic>
          <p:nvPicPr>
            <p:cNvPr id="33" name="Picture 32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ILMU KOMPUTER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014411" y="1766891"/>
            <a:ext cx="6224590" cy="6000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Ilmu Hukum (Akreditasi A)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19" name="Oval 18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1" name="Picture 2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23" name="Oval 22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5" name="Picture 2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sp>
          <p:nvSpPr>
            <p:cNvPr id="7" name="Freeform 6"/>
            <p:cNvSpPr/>
            <p:nvPr/>
          </p:nvSpPr>
          <p:spPr>
            <a:xfrm flipH="1">
              <a:off x="7380514" y="1821314"/>
              <a:ext cx="6553200" cy="388620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7722 w 5695950"/>
                <a:gd name="connsiteY4" fmla="*/ 81643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7722" y="81643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773891" y="2795407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019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5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HUKUM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6" name="Group 43"/>
          <p:cNvGrpSpPr/>
          <p:nvPr/>
        </p:nvGrpSpPr>
        <p:grpSpPr>
          <a:xfrm>
            <a:off x="-939433" y="6103035"/>
            <a:ext cx="8229600" cy="754965"/>
            <a:chOff x="-996583" y="2434137"/>
            <a:chExt cx="8229600" cy="75496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ILMU KOMPUTER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014411" y="1766891"/>
            <a:ext cx="6167440" cy="6000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Ilmu Hukum (Akreditasi A)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21" name="Oval 20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Picture 2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25" name="Oval 24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8" name="Picture 27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sp>
          <p:nvSpPr>
            <p:cNvPr id="7" name="Freeform 6"/>
            <p:cNvSpPr/>
            <p:nvPr/>
          </p:nvSpPr>
          <p:spPr>
            <a:xfrm flipH="1">
              <a:off x="7380514" y="1821314"/>
              <a:ext cx="6553200" cy="388620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7722 w 5695950"/>
                <a:gd name="connsiteY4" fmla="*/ 81643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7722" y="81643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773891" y="2795407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019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5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ILMU KOMPUTER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6" name="Group 43"/>
          <p:cNvGrpSpPr/>
          <p:nvPr/>
        </p:nvGrpSpPr>
        <p:grpSpPr>
          <a:xfrm>
            <a:off x="-939433" y="6103035"/>
            <a:ext cx="8229600" cy="754965"/>
            <a:chOff x="-996583" y="2434137"/>
            <a:chExt cx="8229600" cy="754965"/>
          </a:xfrm>
        </p:grpSpPr>
        <p:pic>
          <p:nvPicPr>
            <p:cNvPr id="33" name="Picture 32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ROGRAM DIPLOMA (D3)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014410" y="1766891"/>
            <a:ext cx="6681790" cy="6000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Ilmu Komputer 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Tera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kreditasi)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26" name="Oval 25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Picture 3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36" name="Oval 35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7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8" name="Picture 37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sp>
          <p:nvSpPr>
            <p:cNvPr id="7" name="Freeform 6"/>
            <p:cNvSpPr/>
            <p:nvPr/>
          </p:nvSpPr>
          <p:spPr>
            <a:xfrm flipH="1">
              <a:off x="7380514" y="1821314"/>
              <a:ext cx="6553200" cy="388620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7722 w 5695950"/>
                <a:gd name="connsiteY4" fmla="*/ 81643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7722" y="81643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773891" y="2795407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019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5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FAKULTAS 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ILMU KOMPUTER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6" name="Group 43"/>
          <p:cNvGrpSpPr/>
          <p:nvPr/>
        </p:nvGrpSpPr>
        <p:grpSpPr>
          <a:xfrm>
            <a:off x="-939433" y="6103035"/>
            <a:ext cx="8229600" cy="754965"/>
            <a:chOff x="-996583" y="2434137"/>
            <a:chExt cx="8229600" cy="75496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ROGRAM DIPLOMA (D3)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014410" y="1766891"/>
            <a:ext cx="6662739" cy="6000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Ilmu Komputer 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Tera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kreditasi)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36" name="Oval 35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7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8" name="Picture 3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40" name="Oval 39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3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4" name="Picture 4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sp>
          <p:nvSpPr>
            <p:cNvPr id="7" name="Freeform 6"/>
            <p:cNvSpPr/>
            <p:nvPr/>
          </p:nvSpPr>
          <p:spPr>
            <a:xfrm flipH="1">
              <a:off x="7380514" y="1821314"/>
              <a:ext cx="6553200" cy="3886200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7722 w 5695950"/>
                <a:gd name="connsiteY4" fmla="*/ 81643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7722" y="81643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773891" y="2795407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id-ID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  <a:endParaRPr lang="en-US" sz="36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</a:t>
              </a:r>
              <a:r>
                <a:rPr lang="id-ID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D3</a:t>
              </a:r>
              <a:r>
                <a: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)</a:t>
              </a:r>
              <a:endParaRPr lang="en-US" sz="3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ROGRAM DIPLOMA (D3)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6" name="Group 43"/>
          <p:cNvGrpSpPr/>
          <p:nvPr/>
        </p:nvGrpSpPr>
        <p:grpSpPr>
          <a:xfrm>
            <a:off x="-939433" y="6103035"/>
            <a:ext cx="8229600" cy="754965"/>
            <a:chOff x="-996583" y="2434137"/>
            <a:chExt cx="8229600" cy="754965"/>
          </a:xfrm>
        </p:grpSpPr>
        <p:pic>
          <p:nvPicPr>
            <p:cNvPr id="33" name="Picture 32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EASISWA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014410" y="1766891"/>
            <a:ext cx="7253290" cy="6000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 Akuntansi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Terakreditasi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B)</a:t>
            </a:r>
            <a:endParaRPr lang="id-ID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4410" y="2357441"/>
            <a:ext cx="7253290" cy="6000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Sistem Informasi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Terakreditasi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B)</a:t>
            </a:r>
            <a:endParaRPr lang="id-ID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4410" y="2953893"/>
            <a:ext cx="7253290" cy="90690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3. Perbankan dan Keuangan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Terakreditasi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B)</a:t>
            </a:r>
            <a:endParaRPr lang="id-ID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</a:t>
            </a:r>
            <a:r>
              <a:rPr lang="id-ID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(Konsentrasi Syari’ah dan Konvensional</a:t>
            </a:r>
            <a:r>
              <a:rPr lang="id-ID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  <a:endPara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19" y="2403523"/>
            <a:ext cx="2980503" cy="288171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21" name="Oval 20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Picture 2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0439400" y="5831940"/>
            <a:ext cx="1061236" cy="1026060"/>
            <a:chOff x="2402479" y="-1093652"/>
            <a:chExt cx="2980503" cy="2881712"/>
          </a:xfrm>
        </p:grpSpPr>
        <p:sp>
          <p:nvSpPr>
            <p:cNvPr id="25" name="Oval 24"/>
            <p:cNvSpPr/>
            <p:nvPr/>
          </p:nvSpPr>
          <p:spPr>
            <a:xfrm>
              <a:off x="2757351" y="-1005931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2757351" y="-701768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8" name="Picture 27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479" y="-1093652"/>
              <a:ext cx="2980503" cy="2881712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1020177" y="3847974"/>
            <a:ext cx="7253290" cy="60210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4. D3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Fisioterapi</a:t>
            </a:r>
            <a:endPara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8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ROGRAM DIPLOMA (D3)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6" name="Group 43"/>
          <p:cNvGrpSpPr/>
          <p:nvPr/>
        </p:nvGrpSpPr>
        <p:grpSpPr>
          <a:xfrm>
            <a:off x="-939433" y="6103035"/>
            <a:ext cx="8229600" cy="754965"/>
            <a:chOff x="-996583" y="2434137"/>
            <a:chExt cx="8229600" cy="754965"/>
          </a:xfrm>
        </p:grpSpPr>
        <p:pic>
          <p:nvPicPr>
            <p:cNvPr id="33" name="Picture 32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EASISWA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grpSp>
          <p:nvGrpSpPr>
            <p:cNvPr id="3" name="Group 41"/>
            <p:cNvGrpSpPr/>
            <p:nvPr/>
          </p:nvGrpSpPr>
          <p:grpSpPr>
            <a:xfrm>
              <a:off x="7380514" y="1821314"/>
              <a:ext cx="6553200" cy="3886200"/>
              <a:chOff x="7380514" y="1821314"/>
              <a:chExt cx="6553200" cy="3886200"/>
            </a:xfrm>
          </p:grpSpPr>
          <p:sp>
            <p:nvSpPr>
              <p:cNvPr id="7" name="Freeform 6"/>
              <p:cNvSpPr/>
              <p:nvPr/>
            </p:nvSpPr>
            <p:spPr>
              <a:xfrm flipH="1">
                <a:off x="7380514" y="1821314"/>
                <a:ext cx="6553200" cy="3886200"/>
              </a:xfrm>
              <a:custGeom>
                <a:avLst/>
                <a:gdLst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1162050 w 5695950"/>
                  <a:gd name="connsiteY4" fmla="*/ 38100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7722 w 5695950"/>
                  <a:gd name="connsiteY4" fmla="*/ 81643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5950" h="3886200">
                    <a:moveTo>
                      <a:pt x="5676900" y="0"/>
                    </a:moveTo>
                    <a:lnTo>
                      <a:pt x="5676900" y="38100"/>
                    </a:lnTo>
                    <a:lnTo>
                      <a:pt x="3829050" y="19050"/>
                    </a:lnTo>
                    <a:lnTo>
                      <a:pt x="1162050" y="38100"/>
                    </a:lnTo>
                    <a:lnTo>
                      <a:pt x="7722" y="81643"/>
                    </a:lnTo>
                    <a:lnTo>
                      <a:pt x="0" y="3886200"/>
                    </a:lnTo>
                    <a:lnTo>
                      <a:pt x="5695950" y="3886200"/>
                    </a:lnTo>
                    <a:lnTo>
                      <a:pt x="5676900" y="0"/>
                    </a:lnTo>
                    <a:close/>
                  </a:path>
                </a:pathLst>
              </a:custGeom>
              <a:solidFill>
                <a:srgbClr val="EA39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8773891" y="2795407"/>
                <a:ext cx="2270760" cy="16624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20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PROGRAM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id-ID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DIPLOMA</a:t>
                </a:r>
                <a:endParaRPr lang="en-US" sz="36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  <a:p>
                <a:pPr algn="ctr">
                  <a:lnSpc>
                    <a:spcPct val="70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(</a:t>
                </a:r>
                <a:r>
                  <a:rPr lang="id-ID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D3</a:t>
                </a:r>
                <a:r>
                  <a:rPr lang="en-US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)</a:t>
                </a:r>
                <a:endParaRPr lang="en-US" sz="32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019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9" name="Group 19"/>
          <p:cNvGrpSpPr/>
          <p:nvPr/>
        </p:nvGrpSpPr>
        <p:grpSpPr>
          <a:xfrm>
            <a:off x="9181558" y="5791200"/>
            <a:ext cx="1103372" cy="1066800"/>
            <a:chOff x="1047208" y="3344998"/>
            <a:chExt cx="2980503" cy="2881712"/>
          </a:xfrm>
        </p:grpSpPr>
        <p:sp>
          <p:nvSpPr>
            <p:cNvPr id="21" name="Oval 20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Picture 2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  <p:grpSp>
        <p:nvGrpSpPr>
          <p:cNvPr id="10" name="Group 23"/>
          <p:cNvGrpSpPr/>
          <p:nvPr/>
        </p:nvGrpSpPr>
        <p:grpSpPr>
          <a:xfrm>
            <a:off x="10439400" y="5831940"/>
            <a:ext cx="1061236" cy="1026060"/>
            <a:chOff x="2402479" y="-1093652"/>
            <a:chExt cx="2980503" cy="2881712"/>
          </a:xfrm>
        </p:grpSpPr>
        <p:sp>
          <p:nvSpPr>
            <p:cNvPr id="25" name="Oval 24"/>
            <p:cNvSpPr/>
            <p:nvPr/>
          </p:nvSpPr>
          <p:spPr>
            <a:xfrm>
              <a:off x="2757351" y="-1005931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2757351" y="-701768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8" name="Picture 27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479" y="-1093652"/>
              <a:ext cx="2980503" cy="288171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014410" y="1766891"/>
            <a:ext cx="7259057" cy="2683189"/>
            <a:chOff x="1014410" y="1766891"/>
            <a:chExt cx="7259057" cy="268318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3705FF85-7BED-4CD0-A626-60178EC5E21B}"/>
                </a:ext>
              </a:extLst>
            </p:cNvPr>
            <p:cNvGrpSpPr/>
            <p:nvPr/>
          </p:nvGrpSpPr>
          <p:grpSpPr>
            <a:xfrm>
              <a:off x="1014410" y="1766891"/>
              <a:ext cx="7253290" cy="2093909"/>
              <a:chOff x="1014410" y="1766891"/>
              <a:chExt cx="7253290" cy="2093909"/>
            </a:xfrm>
            <a:solidFill>
              <a:srgbClr val="002060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3846449-AB50-4470-B8DA-26D15BD86F4F}"/>
                  </a:ext>
                </a:extLst>
              </p:cNvPr>
              <p:cNvSpPr/>
              <p:nvPr/>
            </p:nvSpPr>
            <p:spPr>
              <a:xfrm>
                <a:off x="1014410" y="1766891"/>
                <a:ext cx="7253290" cy="6000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1. Akuntansi</a:t>
                </a:r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 </a:t>
                </a:r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(</a:t>
                </a:r>
                <a:r>
                  <a:rPr lang="en-US" sz="2400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Terakreditasi</a:t>
                </a:r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 B)</a:t>
                </a:r>
                <a:endPara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D697A434-16D2-46A5-BDF1-2B9D0C5F6767}"/>
                  </a:ext>
                </a:extLst>
              </p:cNvPr>
              <p:cNvSpPr/>
              <p:nvPr/>
            </p:nvSpPr>
            <p:spPr>
              <a:xfrm>
                <a:off x="1014410" y="2357441"/>
                <a:ext cx="7253290" cy="6000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2. Sistem Informasi </a:t>
                </a:r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(</a:t>
                </a:r>
                <a:r>
                  <a:rPr lang="en-US" sz="2400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Terakreditasi</a:t>
                </a:r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 B)</a:t>
                </a:r>
                <a:endParaRPr lang="id-ID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C374D4DF-50D6-463B-A8FF-5AB0C451D593}"/>
                  </a:ext>
                </a:extLst>
              </p:cNvPr>
              <p:cNvSpPr/>
              <p:nvPr/>
            </p:nvSpPr>
            <p:spPr>
              <a:xfrm>
                <a:off x="1014410" y="2953893"/>
                <a:ext cx="7253290" cy="90690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80000"/>
                  </a:lnSpc>
                </a:pPr>
                <a:r>
                  <a:rPr lang="id-ID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3. Perbankan dan Keuangan </a:t>
                </a:r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(</a:t>
                </a:r>
                <a:r>
                  <a:rPr lang="en-US" sz="2400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Terakreditasi</a:t>
                </a:r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 B)</a:t>
                </a:r>
                <a:endPara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    </a:t>
                </a:r>
                <a:r>
                  <a:rPr lang="id-ID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(Konsentrasi Syari’ah dan Konvensional)</a:t>
                </a:r>
                <a:endPara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020177" y="3847974"/>
              <a:ext cx="7253290" cy="60210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4. D3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Fisioterapi</a:t>
              </a:r>
              <a:endPara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5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PROGRAM BEASISWA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5" name="Group 19"/>
          <p:cNvGrpSpPr/>
          <p:nvPr/>
        </p:nvGrpSpPr>
        <p:grpSpPr>
          <a:xfrm>
            <a:off x="8000458" y="5791200"/>
            <a:ext cx="1103372" cy="1066800"/>
            <a:chOff x="1047208" y="3344998"/>
            <a:chExt cx="2980503" cy="2881712"/>
          </a:xfrm>
        </p:grpSpPr>
        <p:sp>
          <p:nvSpPr>
            <p:cNvPr id="21" name="Oval 20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Picture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  <p:grpSp>
        <p:nvGrpSpPr>
          <p:cNvPr id="6" name="Group 23"/>
          <p:cNvGrpSpPr/>
          <p:nvPr/>
        </p:nvGrpSpPr>
        <p:grpSpPr>
          <a:xfrm>
            <a:off x="9258300" y="5831940"/>
            <a:ext cx="1061236" cy="1026060"/>
            <a:chOff x="2402479" y="-1093652"/>
            <a:chExt cx="2980503" cy="2881712"/>
          </a:xfrm>
        </p:grpSpPr>
        <p:sp>
          <p:nvSpPr>
            <p:cNvPr id="25" name="Oval 24"/>
            <p:cNvSpPr/>
            <p:nvPr/>
          </p:nvSpPr>
          <p:spPr>
            <a:xfrm>
              <a:off x="2757351" y="-1005931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2757351" y="-701768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8" name="Picture 2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479" y="-1093652"/>
              <a:ext cx="2980503" cy="2881712"/>
            </a:xfrm>
            <a:prstGeom prst="rect">
              <a:avLst/>
            </a:prstGeom>
          </p:spPr>
        </p:pic>
      </p:grpSp>
      <p:grpSp>
        <p:nvGrpSpPr>
          <p:cNvPr id="9" name="Group 43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grpSp>
          <p:nvGrpSpPr>
            <p:cNvPr id="10" name="Group 41"/>
            <p:cNvGrpSpPr/>
            <p:nvPr/>
          </p:nvGrpSpPr>
          <p:grpSpPr>
            <a:xfrm>
              <a:off x="7380514" y="1821314"/>
              <a:ext cx="6553200" cy="3886200"/>
              <a:chOff x="7380514" y="1821314"/>
              <a:chExt cx="6553200" cy="3886200"/>
            </a:xfrm>
          </p:grpSpPr>
          <p:sp>
            <p:nvSpPr>
              <p:cNvPr id="7" name="Freeform 6"/>
              <p:cNvSpPr/>
              <p:nvPr/>
            </p:nvSpPr>
            <p:spPr>
              <a:xfrm flipH="1">
                <a:off x="7380514" y="1821314"/>
                <a:ext cx="6553200" cy="3886200"/>
              </a:xfrm>
              <a:custGeom>
                <a:avLst/>
                <a:gdLst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1162050 w 5695950"/>
                  <a:gd name="connsiteY4" fmla="*/ 38100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7722 w 5695950"/>
                  <a:gd name="connsiteY4" fmla="*/ 81643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5950" h="3886200">
                    <a:moveTo>
                      <a:pt x="5676900" y="0"/>
                    </a:moveTo>
                    <a:lnTo>
                      <a:pt x="5676900" y="38100"/>
                    </a:lnTo>
                    <a:lnTo>
                      <a:pt x="3829050" y="19050"/>
                    </a:lnTo>
                    <a:lnTo>
                      <a:pt x="1162050" y="38100"/>
                    </a:lnTo>
                    <a:lnTo>
                      <a:pt x="7722" y="81643"/>
                    </a:lnTo>
                    <a:lnTo>
                      <a:pt x="0" y="3886200"/>
                    </a:lnTo>
                    <a:lnTo>
                      <a:pt x="5695950" y="3886200"/>
                    </a:lnTo>
                    <a:lnTo>
                      <a:pt x="5676900" y="0"/>
                    </a:lnTo>
                    <a:close/>
                  </a:path>
                </a:pathLst>
              </a:custGeom>
              <a:solidFill>
                <a:srgbClr val="EA39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8907241" y="2833507"/>
                <a:ext cx="2270760" cy="16624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20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PROGRAM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id-ID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BEASISWA</a:t>
                </a:r>
                <a:br>
                  <a:rPr lang="id-ID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</a:br>
                <a:r>
                  <a:rPr lang="id-ID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UM METRO</a:t>
                </a:r>
                <a:endParaRPr lang="en-US" sz="32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647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11" name="Group 38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40" name="Oval 39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3" name="Picture 4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014410" y="1766891"/>
            <a:ext cx="6834190" cy="6000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 BEASISWA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KIP KULIAH</a:t>
            </a:r>
            <a:endParaRPr lang="id-ID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4410" y="2357441"/>
            <a:ext cx="6834190" cy="93820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BEASISWA </a:t>
            </a: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</a:p>
          <a:p>
            <a:pPr>
              <a:lnSpc>
                <a:spcPct val="70000"/>
              </a:lnSpc>
            </a:pP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id-ID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BELAJAR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MAHASISWA (BBM)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4410" y="3290891"/>
            <a:ext cx="6834190" cy="97630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3. BEASISWA </a:t>
            </a: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PENINGKATAN PRESTASI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</a:t>
            </a: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AKADEMIK (PPA)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14410" y="4262441"/>
            <a:ext cx="6834190" cy="141445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4. BEASISWA </a:t>
            </a: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BAZNAS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 BEASISWA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BANK MANDIRI</a:t>
            </a: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SYARIAH</a:t>
            </a:r>
          </a:p>
        </p:txBody>
      </p:sp>
      <p:grpSp>
        <p:nvGrpSpPr>
          <p:cNvPr id="12" name="Group 50"/>
          <p:cNvGrpSpPr/>
          <p:nvPr/>
        </p:nvGrpSpPr>
        <p:grpSpPr>
          <a:xfrm>
            <a:off x="-1015633" y="5874435"/>
            <a:ext cx="8229600" cy="754965"/>
            <a:chOff x="-1015633" y="5874435"/>
            <a:chExt cx="8229600" cy="754965"/>
          </a:xfrm>
        </p:grpSpPr>
        <p:pic>
          <p:nvPicPr>
            <p:cNvPr id="48" name="Picture 47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1015633" y="5874436"/>
              <a:ext cx="8229600" cy="685800"/>
            </a:xfrm>
            <a:prstGeom prst="rect">
              <a:avLst/>
            </a:prstGeom>
          </p:spPr>
        </p:pic>
        <p:sp>
          <p:nvSpPr>
            <p:cNvPr id="49" name="Title 1"/>
            <p:cNvSpPr txBox="1">
              <a:spLocks/>
            </p:cNvSpPr>
            <p:nvPr/>
          </p:nvSpPr>
          <p:spPr>
            <a:xfrm>
              <a:off x="984617" y="5874435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PRESTASI LEMBAGA/INSTITUSI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1681" y="5934346"/>
              <a:ext cx="567368" cy="5659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8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172700" cy="6858000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reeform 16"/>
          <p:cNvSpPr/>
          <p:nvPr/>
        </p:nvSpPr>
        <p:spPr>
          <a:xfrm>
            <a:off x="9372600" y="-57150"/>
            <a:ext cx="2819400" cy="6915150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550400" y="3130136"/>
            <a:ext cx="2641599" cy="13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id-ID" sz="6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MISI</a:t>
            </a:r>
            <a:endParaRPr lang="id-ID" sz="7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60000"/>
              </a:lnSpc>
            </a:pPr>
            <a:r>
              <a:rPr lang="id-ID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Universitas Muhammadiyah Metro</a:t>
            </a:r>
            <a:endParaRPr lang="en-US" sz="2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1083" y="1061487"/>
            <a:ext cx="1687026" cy="16870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9100" y="1322933"/>
            <a:ext cx="85725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1.  </a:t>
            </a:r>
            <a:r>
              <a:rPr lang="id-ID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Bidang Pendidikan</a:t>
            </a: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:</a:t>
            </a:r>
          </a:p>
          <a:p>
            <a:pPr marL="809625" lvl="0" indent="-358775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d-ID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Mewujudkan pusat keunggulan profetika profesi;</a:t>
            </a:r>
            <a:endParaRPr lang="en-GB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marL="809625" lvl="0" indent="-358775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d-ID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Mengembangkan sistem akademik yang prima dan modern;</a:t>
            </a:r>
            <a:endParaRPr lang="en-GB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marL="809625" lvl="0" indent="-358775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d-ID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Mengembangkan profetik keilmuan; </a:t>
            </a:r>
            <a:endParaRPr lang="en-GB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marL="809625" lvl="0" indent="-358775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d-ID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Mengembangkan kajian keIslaman tematik; </a:t>
            </a:r>
            <a:endParaRPr lang="en-GB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marL="809625" lvl="0" indent="-358775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d-ID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Mengembangkan Ilmu Pengetahuan, Teknologi dan Seni (IPTEKS) interdisipliner, terapan, dan berwawasan lingkungan;</a:t>
            </a:r>
            <a:endParaRPr lang="en-GB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marL="809625" lvl="0" indent="-358775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d-ID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Mewujudkan civitas akademika yang Islami, profesional dan literatif.</a:t>
            </a:r>
            <a:endParaRPr lang="en-GB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05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PROGRAM BEASISWA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5" name="Group 43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grpSp>
          <p:nvGrpSpPr>
            <p:cNvPr id="6" name="Group 41"/>
            <p:cNvGrpSpPr/>
            <p:nvPr/>
          </p:nvGrpSpPr>
          <p:grpSpPr>
            <a:xfrm>
              <a:off x="7380514" y="1821314"/>
              <a:ext cx="6553200" cy="3886200"/>
              <a:chOff x="7380514" y="1821314"/>
              <a:chExt cx="6553200" cy="3886200"/>
            </a:xfrm>
          </p:grpSpPr>
          <p:sp>
            <p:nvSpPr>
              <p:cNvPr id="7" name="Freeform 6"/>
              <p:cNvSpPr/>
              <p:nvPr/>
            </p:nvSpPr>
            <p:spPr>
              <a:xfrm flipH="1">
                <a:off x="7380514" y="1821314"/>
                <a:ext cx="6553200" cy="3886200"/>
              </a:xfrm>
              <a:custGeom>
                <a:avLst/>
                <a:gdLst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1162050 w 5695950"/>
                  <a:gd name="connsiteY4" fmla="*/ 38100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7722 w 5695950"/>
                  <a:gd name="connsiteY4" fmla="*/ 81643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5950" h="3886200">
                    <a:moveTo>
                      <a:pt x="5676900" y="0"/>
                    </a:moveTo>
                    <a:lnTo>
                      <a:pt x="5676900" y="38100"/>
                    </a:lnTo>
                    <a:lnTo>
                      <a:pt x="3829050" y="19050"/>
                    </a:lnTo>
                    <a:lnTo>
                      <a:pt x="1162050" y="38100"/>
                    </a:lnTo>
                    <a:lnTo>
                      <a:pt x="7722" y="81643"/>
                    </a:lnTo>
                    <a:lnTo>
                      <a:pt x="0" y="3886200"/>
                    </a:lnTo>
                    <a:lnTo>
                      <a:pt x="5695950" y="3886200"/>
                    </a:lnTo>
                    <a:lnTo>
                      <a:pt x="5676900" y="0"/>
                    </a:lnTo>
                    <a:close/>
                  </a:path>
                </a:pathLst>
              </a:custGeom>
              <a:solidFill>
                <a:srgbClr val="EA39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8907241" y="2833507"/>
                <a:ext cx="2270760" cy="16624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20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PROGRAM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id-ID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BEASISWA</a:t>
                </a:r>
                <a:br>
                  <a:rPr lang="id-ID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</a:br>
                <a:r>
                  <a:rPr lang="id-ID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UM METRO</a:t>
                </a:r>
                <a:endParaRPr lang="en-US" sz="32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647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9" name="Group 33"/>
          <p:cNvGrpSpPr/>
          <p:nvPr/>
        </p:nvGrpSpPr>
        <p:grpSpPr>
          <a:xfrm>
            <a:off x="8000458" y="5791200"/>
            <a:ext cx="3505742" cy="1090599"/>
            <a:chOff x="8000458" y="5791200"/>
            <a:chExt cx="3505742" cy="1090599"/>
          </a:xfrm>
        </p:grpSpPr>
        <p:grpSp>
          <p:nvGrpSpPr>
            <p:cNvPr id="10" name="Group 19"/>
            <p:cNvGrpSpPr/>
            <p:nvPr/>
          </p:nvGrpSpPr>
          <p:grpSpPr>
            <a:xfrm>
              <a:off x="8000458" y="5791200"/>
              <a:ext cx="1103372" cy="1066800"/>
              <a:chOff x="1047208" y="3344998"/>
              <a:chExt cx="2980503" cy="2881712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402080" y="3432719"/>
                <a:ext cx="2270760" cy="227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2" name="Title 1"/>
              <p:cNvSpPr txBox="1">
                <a:spLocks/>
              </p:cNvSpPr>
              <p:nvPr/>
            </p:nvSpPr>
            <p:spPr>
              <a:xfrm>
                <a:off x="1402080" y="3736882"/>
                <a:ext cx="2270760" cy="16624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8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PROGRAM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PASCA-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SARJANA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(S2)</a:t>
                </a:r>
                <a:endPara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23" name="Picture 22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7208" y="3344998"/>
                <a:ext cx="2980503" cy="2881712"/>
              </a:xfrm>
              <a:prstGeom prst="rect">
                <a:avLst/>
              </a:prstGeom>
            </p:spPr>
          </p:pic>
        </p:grpSp>
        <p:grpSp>
          <p:nvGrpSpPr>
            <p:cNvPr id="11" name="Group 23"/>
            <p:cNvGrpSpPr/>
            <p:nvPr/>
          </p:nvGrpSpPr>
          <p:grpSpPr>
            <a:xfrm>
              <a:off x="9258300" y="5831940"/>
              <a:ext cx="1061236" cy="1026060"/>
              <a:chOff x="2402479" y="-1093652"/>
              <a:chExt cx="2980503" cy="288171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757351" y="-1005931"/>
                <a:ext cx="2270760" cy="227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>
                <a:off x="2757351" y="-701768"/>
                <a:ext cx="2270760" cy="16624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9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PROGRAM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SARJANA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(S1)</a:t>
                </a:r>
                <a:endPara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28" name="Picture 27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2479" y="-1093652"/>
                <a:ext cx="2980503" cy="2881712"/>
              </a:xfrm>
              <a:prstGeom prst="rect">
                <a:avLst/>
              </a:prstGeom>
            </p:spPr>
          </p:pic>
        </p:grpSp>
        <p:grpSp>
          <p:nvGrpSpPr>
            <p:cNvPr id="12" name="Group 38"/>
            <p:cNvGrpSpPr/>
            <p:nvPr/>
          </p:nvGrpSpPr>
          <p:grpSpPr>
            <a:xfrm>
              <a:off x="10420349" y="5831940"/>
              <a:ext cx="1085851" cy="1049859"/>
              <a:chOff x="6081851" y="-1101456"/>
              <a:chExt cx="2980503" cy="2881712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436722" y="-1013735"/>
                <a:ext cx="2270760" cy="22707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1" name="Title 1"/>
              <p:cNvSpPr txBox="1">
                <a:spLocks/>
              </p:cNvSpPr>
              <p:nvPr/>
            </p:nvSpPr>
            <p:spPr>
              <a:xfrm>
                <a:off x="6436722" y="-709572"/>
                <a:ext cx="2270760" cy="16624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8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PROGRAM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DIPLOMA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(D3)</a:t>
                </a:r>
                <a:endParaRPr lang="en-US" sz="11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43" name="Picture 42">
                <a:hlinkClick r:id="rId9" action="ppaction://hlinksldjump"/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1851" y="-1101456"/>
                <a:ext cx="2980503" cy="2881712"/>
              </a:xfrm>
              <a:prstGeom prst="rect">
                <a:avLst/>
              </a:prstGeom>
            </p:spPr>
          </p:pic>
        </p:grpSp>
      </p:grpSp>
      <p:grpSp>
        <p:nvGrpSpPr>
          <p:cNvPr id="13" name="Group 32"/>
          <p:cNvGrpSpPr/>
          <p:nvPr/>
        </p:nvGrpSpPr>
        <p:grpSpPr>
          <a:xfrm>
            <a:off x="1014410" y="1766891"/>
            <a:ext cx="6834190" cy="3910009"/>
            <a:chOff x="1014410" y="1766891"/>
            <a:chExt cx="6834190" cy="3910009"/>
          </a:xfrm>
          <a:solidFill>
            <a:srgbClr val="002060"/>
          </a:solidFill>
        </p:grpSpPr>
        <p:sp>
          <p:nvSpPr>
            <p:cNvPr id="27" name="Rectangle 26"/>
            <p:cNvSpPr/>
            <p:nvPr/>
          </p:nvSpPr>
          <p:spPr>
            <a:xfrm>
              <a:off x="1014410" y="1766891"/>
              <a:ext cx="6834190" cy="6000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1. BEASISWA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KIP KULIAH</a:t>
              </a:r>
              <a:endPara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4410" y="2357441"/>
              <a:ext cx="6834190" cy="93820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0000"/>
                </a:lnSpc>
              </a:pPr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2. BEASISWA </a:t>
              </a:r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BANTUAN</a:t>
              </a:r>
            </a:p>
            <a:p>
              <a:pPr>
                <a:lnSpc>
                  <a:spcPct val="70000"/>
                </a:lnSpc>
              </a:pPr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 </a:t>
              </a:r>
              <a:r>
                <a:rPr lang="id-ID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id-ID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BELAJAR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</a:t>
              </a:r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MAHASISWA (BBM)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14410" y="3290891"/>
              <a:ext cx="6834190" cy="97630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0000"/>
                </a:lnSpc>
              </a:pPr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3. BEASISWA </a:t>
              </a:r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PENINGKATAN PRESTASI 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  <a:p>
              <a:pPr>
                <a:lnSpc>
                  <a:spcPct val="70000"/>
                </a:lnSpc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   </a:t>
              </a:r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AKADEMIK (PPA)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14410" y="4262441"/>
              <a:ext cx="6834190" cy="141445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4. BEASISWA </a:t>
              </a:r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BAZNAS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  <a:p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5. BEASISWA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BANK MANDIRI</a:t>
              </a:r>
              <a:r>
                <a:rPr lang="id-ID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SYARIAH</a:t>
              </a:r>
            </a:p>
          </p:txBody>
        </p:sp>
      </p:grpSp>
      <p:grpSp>
        <p:nvGrpSpPr>
          <p:cNvPr id="14" name="Group 50"/>
          <p:cNvGrpSpPr/>
          <p:nvPr/>
        </p:nvGrpSpPr>
        <p:grpSpPr>
          <a:xfrm>
            <a:off x="-1015633" y="5874435"/>
            <a:ext cx="8229600" cy="754965"/>
            <a:chOff x="-1015633" y="5874435"/>
            <a:chExt cx="8229600" cy="754965"/>
          </a:xfrm>
        </p:grpSpPr>
        <p:pic>
          <p:nvPicPr>
            <p:cNvPr id="48" name="Picture 47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1015633" y="5874436"/>
              <a:ext cx="8229600" cy="685800"/>
            </a:xfrm>
            <a:prstGeom prst="rect">
              <a:avLst/>
            </a:prstGeom>
          </p:spPr>
        </p:pic>
        <p:sp>
          <p:nvSpPr>
            <p:cNvPr id="49" name="Title 1"/>
            <p:cNvSpPr txBox="1">
              <a:spLocks/>
            </p:cNvSpPr>
            <p:nvPr/>
          </p:nvSpPr>
          <p:spPr>
            <a:xfrm>
              <a:off x="984617" y="5874435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PRESTASI LEMBAGA/INSTITUSI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1681" y="5934346"/>
              <a:ext cx="567368" cy="565980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PROGRAM BEASISWA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5" name="Group 19"/>
          <p:cNvGrpSpPr/>
          <p:nvPr/>
        </p:nvGrpSpPr>
        <p:grpSpPr>
          <a:xfrm>
            <a:off x="8000458" y="5791200"/>
            <a:ext cx="1103372" cy="1066800"/>
            <a:chOff x="1047208" y="3344998"/>
            <a:chExt cx="2980503" cy="2881712"/>
          </a:xfrm>
        </p:grpSpPr>
        <p:sp>
          <p:nvSpPr>
            <p:cNvPr id="21" name="Oval 20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Picture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  <p:grpSp>
        <p:nvGrpSpPr>
          <p:cNvPr id="6" name="Group 23"/>
          <p:cNvGrpSpPr/>
          <p:nvPr/>
        </p:nvGrpSpPr>
        <p:grpSpPr>
          <a:xfrm>
            <a:off x="9258300" y="5831940"/>
            <a:ext cx="1061236" cy="1026060"/>
            <a:chOff x="2402479" y="-1093652"/>
            <a:chExt cx="2980503" cy="2881712"/>
          </a:xfrm>
        </p:grpSpPr>
        <p:sp>
          <p:nvSpPr>
            <p:cNvPr id="25" name="Oval 24"/>
            <p:cNvSpPr/>
            <p:nvPr/>
          </p:nvSpPr>
          <p:spPr>
            <a:xfrm>
              <a:off x="2757351" y="-1005931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2757351" y="-701768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8" name="Picture 2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479" y="-1093652"/>
              <a:ext cx="2980503" cy="2881712"/>
            </a:xfrm>
            <a:prstGeom prst="rect">
              <a:avLst/>
            </a:prstGeom>
          </p:spPr>
        </p:pic>
      </p:grpSp>
      <p:grpSp>
        <p:nvGrpSpPr>
          <p:cNvPr id="9" name="Group 43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grpSp>
          <p:nvGrpSpPr>
            <p:cNvPr id="10" name="Group 41"/>
            <p:cNvGrpSpPr/>
            <p:nvPr/>
          </p:nvGrpSpPr>
          <p:grpSpPr>
            <a:xfrm>
              <a:off x="7380514" y="1821314"/>
              <a:ext cx="6553200" cy="3886200"/>
              <a:chOff x="7380514" y="1821314"/>
              <a:chExt cx="6553200" cy="3886200"/>
            </a:xfrm>
          </p:grpSpPr>
          <p:sp>
            <p:nvSpPr>
              <p:cNvPr id="7" name="Freeform 6"/>
              <p:cNvSpPr/>
              <p:nvPr/>
            </p:nvSpPr>
            <p:spPr>
              <a:xfrm flipH="1">
                <a:off x="7380514" y="1821314"/>
                <a:ext cx="6553200" cy="3886200"/>
              </a:xfrm>
              <a:custGeom>
                <a:avLst/>
                <a:gdLst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1162050 w 5695950"/>
                  <a:gd name="connsiteY4" fmla="*/ 38100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7722 w 5695950"/>
                  <a:gd name="connsiteY4" fmla="*/ 81643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5950" h="3886200">
                    <a:moveTo>
                      <a:pt x="5676900" y="0"/>
                    </a:moveTo>
                    <a:lnTo>
                      <a:pt x="5676900" y="38100"/>
                    </a:lnTo>
                    <a:lnTo>
                      <a:pt x="3829050" y="19050"/>
                    </a:lnTo>
                    <a:lnTo>
                      <a:pt x="1162050" y="38100"/>
                    </a:lnTo>
                    <a:lnTo>
                      <a:pt x="7722" y="81643"/>
                    </a:lnTo>
                    <a:lnTo>
                      <a:pt x="0" y="3886200"/>
                    </a:lnTo>
                    <a:lnTo>
                      <a:pt x="5695950" y="3886200"/>
                    </a:lnTo>
                    <a:lnTo>
                      <a:pt x="5676900" y="0"/>
                    </a:lnTo>
                    <a:close/>
                  </a:path>
                </a:pathLst>
              </a:custGeom>
              <a:solidFill>
                <a:srgbClr val="EA39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8907241" y="2833507"/>
                <a:ext cx="2270760" cy="16624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20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PROGRAM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id-ID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BEASISWA</a:t>
                </a:r>
                <a:br>
                  <a:rPr lang="id-ID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</a:br>
                <a:r>
                  <a:rPr lang="id-ID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UM METRO</a:t>
                </a:r>
                <a:endParaRPr lang="en-US" sz="32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647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11" name="Group 38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40" name="Oval 39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3" name="Picture 4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12" name="Group 50"/>
          <p:cNvGrpSpPr/>
          <p:nvPr/>
        </p:nvGrpSpPr>
        <p:grpSpPr>
          <a:xfrm>
            <a:off x="-1015633" y="5874435"/>
            <a:ext cx="8229600" cy="754965"/>
            <a:chOff x="-1015633" y="5874435"/>
            <a:chExt cx="8229600" cy="754965"/>
          </a:xfrm>
        </p:grpSpPr>
        <p:pic>
          <p:nvPicPr>
            <p:cNvPr id="48" name="Picture 47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1015633" y="5874436"/>
              <a:ext cx="8229600" cy="685800"/>
            </a:xfrm>
            <a:prstGeom prst="rect">
              <a:avLst/>
            </a:prstGeom>
          </p:spPr>
        </p:pic>
        <p:sp>
          <p:nvSpPr>
            <p:cNvPr id="49" name="Title 1"/>
            <p:cNvSpPr txBox="1">
              <a:spLocks/>
            </p:cNvSpPr>
            <p:nvPr/>
          </p:nvSpPr>
          <p:spPr>
            <a:xfrm>
              <a:off x="984617" y="5874435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PRESTASI LEMBAGA/INSTITUSI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1681" y="5934346"/>
              <a:ext cx="567368" cy="56598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014410" y="1766891"/>
            <a:ext cx="6834190" cy="6000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6. BEASISWA </a:t>
            </a: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 METRO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4410" y="2357441"/>
            <a:ext cx="6834190" cy="70960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UM METRO Menawarkan 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Jenis Beasiswa untuk Mahasiswa Baru dan Mahasiswa Aktif</a:t>
            </a:r>
            <a:endParaRPr lang="id-ID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4410" y="2990851"/>
            <a:ext cx="6834190" cy="280035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lnSpc>
                <a:spcPct val="80000"/>
              </a:lnSpc>
              <a:buAutoNum type="arabicPeriod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Beasiswa Uang Pengembangan bagi Mahasiswa Berprestasi;</a:t>
            </a:r>
          </a:p>
          <a:p>
            <a:pPr marL="354013" indent="-354013">
              <a:lnSpc>
                <a:spcPct val="80000"/>
              </a:lnSpc>
              <a:buAutoNum type="arabicPeriod"/>
            </a:pPr>
            <a:endParaRPr lang="id-ID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>
              <a:lnSpc>
                <a:spcPct val="80000"/>
              </a:lnSpc>
              <a:buAutoNum type="arabicPeriod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Beasiswa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35 %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Kader Utusan Persyarikatan se-Kota Metro;</a:t>
            </a:r>
          </a:p>
          <a:p>
            <a:pPr marL="354013" indent="-354013">
              <a:lnSpc>
                <a:spcPct val="80000"/>
              </a:lnSpc>
              <a:buAutoNum type="arabicPeriod"/>
            </a:pPr>
            <a:endParaRPr lang="id-ID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>
              <a:lnSpc>
                <a:spcPct val="80000"/>
              </a:lnSpc>
              <a:buAutoNum type="arabicPeriod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Beasiswa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% Biaya Kuliah Program Pascasarjana bagi Tenaga Kerja Amal Usaha Muhammadiyah.</a:t>
            </a:r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/>
          <p:nvPr/>
        </p:nvGrpSpPr>
        <p:grpSpPr>
          <a:xfrm>
            <a:off x="-958483" y="10928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PROGRAM BEASISWA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5" name="Group 19"/>
          <p:cNvGrpSpPr/>
          <p:nvPr/>
        </p:nvGrpSpPr>
        <p:grpSpPr>
          <a:xfrm>
            <a:off x="8000458" y="5791200"/>
            <a:ext cx="1103372" cy="1066800"/>
            <a:chOff x="1047208" y="3344998"/>
            <a:chExt cx="2980503" cy="2881712"/>
          </a:xfrm>
        </p:grpSpPr>
        <p:sp>
          <p:nvSpPr>
            <p:cNvPr id="21" name="Oval 20"/>
            <p:cNvSpPr/>
            <p:nvPr/>
          </p:nvSpPr>
          <p:spPr>
            <a:xfrm>
              <a:off x="1402080" y="3432719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1402080" y="373688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PASCA-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(S2)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Picture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208" y="3344998"/>
              <a:ext cx="2980503" cy="2881712"/>
            </a:xfrm>
            <a:prstGeom prst="rect">
              <a:avLst/>
            </a:prstGeom>
          </p:spPr>
        </p:pic>
      </p:grpSp>
      <p:grpSp>
        <p:nvGrpSpPr>
          <p:cNvPr id="6" name="Group 23"/>
          <p:cNvGrpSpPr/>
          <p:nvPr/>
        </p:nvGrpSpPr>
        <p:grpSpPr>
          <a:xfrm>
            <a:off x="9258300" y="5831940"/>
            <a:ext cx="1061236" cy="1026060"/>
            <a:chOff x="2402479" y="-1093652"/>
            <a:chExt cx="2980503" cy="2881712"/>
          </a:xfrm>
        </p:grpSpPr>
        <p:sp>
          <p:nvSpPr>
            <p:cNvPr id="25" name="Oval 24"/>
            <p:cNvSpPr/>
            <p:nvPr/>
          </p:nvSpPr>
          <p:spPr>
            <a:xfrm>
              <a:off x="2757351" y="-1005931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2757351" y="-701768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SARJANA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(S1)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8" name="Picture 2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479" y="-1093652"/>
              <a:ext cx="2980503" cy="2881712"/>
            </a:xfrm>
            <a:prstGeom prst="rect">
              <a:avLst/>
            </a:prstGeom>
          </p:spPr>
        </p:pic>
      </p:grpSp>
      <p:grpSp>
        <p:nvGrpSpPr>
          <p:cNvPr id="9" name="Group 43"/>
          <p:cNvGrpSpPr/>
          <p:nvPr/>
        </p:nvGrpSpPr>
        <p:grpSpPr>
          <a:xfrm>
            <a:off x="7380514" y="1821314"/>
            <a:ext cx="6553200" cy="3886200"/>
            <a:chOff x="7380514" y="1821314"/>
            <a:chExt cx="6553200" cy="3886200"/>
          </a:xfrm>
        </p:grpSpPr>
        <p:grpSp>
          <p:nvGrpSpPr>
            <p:cNvPr id="10" name="Group 41"/>
            <p:cNvGrpSpPr/>
            <p:nvPr/>
          </p:nvGrpSpPr>
          <p:grpSpPr>
            <a:xfrm>
              <a:off x="7380514" y="1821314"/>
              <a:ext cx="6553200" cy="3886200"/>
              <a:chOff x="7380514" y="1821314"/>
              <a:chExt cx="6553200" cy="3886200"/>
            </a:xfrm>
          </p:grpSpPr>
          <p:sp>
            <p:nvSpPr>
              <p:cNvPr id="7" name="Freeform 6"/>
              <p:cNvSpPr/>
              <p:nvPr/>
            </p:nvSpPr>
            <p:spPr>
              <a:xfrm flipH="1">
                <a:off x="7380514" y="1821314"/>
                <a:ext cx="6553200" cy="3886200"/>
              </a:xfrm>
              <a:custGeom>
                <a:avLst/>
                <a:gdLst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1162050 w 5695950"/>
                  <a:gd name="connsiteY4" fmla="*/ 38100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7722 w 5695950"/>
                  <a:gd name="connsiteY4" fmla="*/ 81643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5950" h="3886200">
                    <a:moveTo>
                      <a:pt x="5676900" y="0"/>
                    </a:moveTo>
                    <a:lnTo>
                      <a:pt x="5676900" y="38100"/>
                    </a:lnTo>
                    <a:lnTo>
                      <a:pt x="3829050" y="19050"/>
                    </a:lnTo>
                    <a:lnTo>
                      <a:pt x="1162050" y="38100"/>
                    </a:lnTo>
                    <a:lnTo>
                      <a:pt x="7722" y="81643"/>
                    </a:lnTo>
                    <a:lnTo>
                      <a:pt x="0" y="3886200"/>
                    </a:lnTo>
                    <a:lnTo>
                      <a:pt x="5695950" y="3886200"/>
                    </a:lnTo>
                    <a:lnTo>
                      <a:pt x="5676900" y="0"/>
                    </a:lnTo>
                    <a:close/>
                  </a:path>
                </a:pathLst>
              </a:custGeom>
              <a:solidFill>
                <a:srgbClr val="EA39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8907241" y="2833507"/>
                <a:ext cx="2270760" cy="16624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20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PROGRAM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id-ID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BEASISWA</a:t>
                </a:r>
                <a:br>
                  <a:rPr lang="id-ID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</a:br>
                <a:r>
                  <a:rPr lang="id-ID" sz="3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UM METRO</a:t>
                </a:r>
                <a:endParaRPr lang="en-US" sz="32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647" y="2403523"/>
              <a:ext cx="2980503" cy="2881712"/>
            </a:xfrm>
            <a:prstGeom prst="rect">
              <a:avLst/>
            </a:prstGeom>
          </p:spPr>
        </p:pic>
      </p:grpSp>
      <p:grpSp>
        <p:nvGrpSpPr>
          <p:cNvPr id="11" name="Group 38"/>
          <p:cNvGrpSpPr/>
          <p:nvPr/>
        </p:nvGrpSpPr>
        <p:grpSpPr>
          <a:xfrm>
            <a:off x="10420349" y="5831940"/>
            <a:ext cx="1085851" cy="1049859"/>
            <a:chOff x="6081851" y="-1101456"/>
            <a:chExt cx="2980503" cy="2881712"/>
          </a:xfrm>
        </p:grpSpPr>
        <p:sp>
          <p:nvSpPr>
            <p:cNvPr id="40" name="Oval 39"/>
            <p:cNvSpPr/>
            <p:nvPr/>
          </p:nvSpPr>
          <p:spPr>
            <a:xfrm>
              <a:off x="6436722" y="-1013735"/>
              <a:ext cx="2270760" cy="2270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6436722" y="-709572"/>
              <a:ext cx="2270760" cy="16624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PROGRAM 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DIPLOMA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(D3)</a:t>
              </a:r>
              <a:endParaRPr lang="en-US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3" name="Picture 4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51" y="-1101456"/>
              <a:ext cx="2980503" cy="2881712"/>
            </a:xfrm>
            <a:prstGeom prst="rect">
              <a:avLst/>
            </a:prstGeom>
          </p:spPr>
        </p:pic>
      </p:grpSp>
      <p:grpSp>
        <p:nvGrpSpPr>
          <p:cNvPr id="12" name="Group 50"/>
          <p:cNvGrpSpPr/>
          <p:nvPr/>
        </p:nvGrpSpPr>
        <p:grpSpPr>
          <a:xfrm>
            <a:off x="-1015633" y="5874435"/>
            <a:ext cx="8229600" cy="754965"/>
            <a:chOff x="-1015633" y="5874435"/>
            <a:chExt cx="8229600" cy="754965"/>
          </a:xfrm>
        </p:grpSpPr>
        <p:pic>
          <p:nvPicPr>
            <p:cNvPr id="48" name="Picture 47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1015633" y="5874436"/>
              <a:ext cx="8229600" cy="685800"/>
            </a:xfrm>
            <a:prstGeom prst="rect">
              <a:avLst/>
            </a:prstGeom>
          </p:spPr>
        </p:pic>
        <p:sp>
          <p:nvSpPr>
            <p:cNvPr id="49" name="Title 1"/>
            <p:cNvSpPr txBox="1">
              <a:spLocks/>
            </p:cNvSpPr>
            <p:nvPr/>
          </p:nvSpPr>
          <p:spPr>
            <a:xfrm>
              <a:off x="984617" y="5874435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PRESTASI LEMBAGA/INSTITUSI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1681" y="5934346"/>
              <a:ext cx="567368" cy="56598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014410" y="1766891"/>
            <a:ext cx="6834190" cy="6000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6. BEASISWA </a:t>
            </a:r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 METRO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4410" y="2357441"/>
            <a:ext cx="6834190" cy="70960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UM METRO Menawarkan 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Jenis Beasiswa untuk Mahasiswa Baru dan Mahasiswa Aktif</a:t>
            </a:r>
            <a:endParaRPr lang="id-ID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4410" y="2990851"/>
            <a:ext cx="6834190" cy="280035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lnSpc>
                <a:spcPct val="80000"/>
              </a:lnSpc>
              <a:buAutoNum type="arabicPeriod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Beasiswa Uang Pengembangan bagi Mahasiswa Berprestasi;</a:t>
            </a:r>
          </a:p>
          <a:p>
            <a:pPr marL="354013" indent="-354013">
              <a:lnSpc>
                <a:spcPct val="80000"/>
              </a:lnSpc>
              <a:buAutoNum type="arabicPeriod"/>
            </a:pPr>
            <a:endParaRPr lang="id-ID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>
              <a:lnSpc>
                <a:spcPct val="80000"/>
              </a:lnSpc>
              <a:buAutoNum type="arabicPeriod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Beasiswa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35 %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Kader Utusan Persyarikatan se-Kota Metro;</a:t>
            </a:r>
          </a:p>
          <a:p>
            <a:pPr marL="354013" indent="-354013">
              <a:lnSpc>
                <a:spcPct val="80000"/>
              </a:lnSpc>
              <a:buAutoNum type="arabicPeriod"/>
            </a:pPr>
            <a:endParaRPr lang="id-ID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>
              <a:lnSpc>
                <a:spcPct val="80000"/>
              </a:lnSpc>
              <a:buAutoNum type="arabicPeriod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Beasiswa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% Biaya Kuliah Program Pascasarjana bagi Tenaga Kerja Amal Usaha Muhammadiyah.</a:t>
            </a:r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9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14410" y="852491"/>
            <a:ext cx="10891840" cy="5091109"/>
          </a:xfrm>
          <a:prstGeom prst="rect">
            <a:avLst/>
          </a:prstGeom>
          <a:solidFill>
            <a:srgbClr val="002060">
              <a:alpha val="9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endParaRPr lang="id-ID" sz="2400" dirty="0">
              <a:latin typeface="Century Gothic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3FA0B78-67B6-409B-BE9A-7FB60C2E4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90" y="1628288"/>
            <a:ext cx="2935910" cy="1957273"/>
          </a:xfrm>
          <a:prstGeom prst="rect">
            <a:avLst/>
          </a:prstGeom>
        </p:spPr>
      </p:pic>
      <p:grpSp>
        <p:nvGrpSpPr>
          <p:cNvPr id="3" name="Group 43"/>
          <p:cNvGrpSpPr/>
          <p:nvPr/>
        </p:nvGrpSpPr>
        <p:grpSpPr>
          <a:xfrm>
            <a:off x="-958483" y="1784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PRESTASI LEMBAGA/INSTITUSI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5" name="Group 33"/>
          <p:cNvGrpSpPr/>
          <p:nvPr/>
        </p:nvGrpSpPr>
        <p:grpSpPr>
          <a:xfrm>
            <a:off x="9677400" y="0"/>
            <a:ext cx="5391150" cy="1704746"/>
            <a:chOff x="10077450" y="0"/>
            <a:chExt cx="5391150" cy="1704746"/>
          </a:xfrm>
        </p:grpSpPr>
        <p:grpSp>
          <p:nvGrpSpPr>
            <p:cNvPr id="6" name="Group 41"/>
            <p:cNvGrpSpPr/>
            <p:nvPr/>
          </p:nvGrpSpPr>
          <p:grpSpPr>
            <a:xfrm>
              <a:off x="10077450" y="0"/>
              <a:ext cx="5391150" cy="1669287"/>
              <a:chOff x="10077450" y="0"/>
              <a:chExt cx="5391150" cy="1669287"/>
            </a:xfrm>
          </p:grpSpPr>
          <p:sp>
            <p:nvSpPr>
              <p:cNvPr id="7" name="Freeform 6"/>
              <p:cNvSpPr/>
              <p:nvPr/>
            </p:nvSpPr>
            <p:spPr>
              <a:xfrm flipH="1">
                <a:off x="10077450" y="0"/>
                <a:ext cx="5391150" cy="1554614"/>
              </a:xfrm>
              <a:custGeom>
                <a:avLst/>
                <a:gdLst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1162050 w 5695950"/>
                  <a:gd name="connsiteY4" fmla="*/ 38100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7722 w 5695950"/>
                  <a:gd name="connsiteY4" fmla="*/ 81643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5950" h="3886200">
                    <a:moveTo>
                      <a:pt x="5676900" y="0"/>
                    </a:moveTo>
                    <a:lnTo>
                      <a:pt x="5676900" y="38100"/>
                    </a:lnTo>
                    <a:lnTo>
                      <a:pt x="3829050" y="19050"/>
                    </a:lnTo>
                    <a:lnTo>
                      <a:pt x="1162050" y="38100"/>
                    </a:lnTo>
                    <a:lnTo>
                      <a:pt x="7722" y="81643"/>
                    </a:lnTo>
                    <a:lnTo>
                      <a:pt x="0" y="3886200"/>
                    </a:lnTo>
                    <a:lnTo>
                      <a:pt x="5695950" y="3886200"/>
                    </a:lnTo>
                    <a:lnTo>
                      <a:pt x="5676900" y="0"/>
                    </a:lnTo>
                    <a:close/>
                  </a:path>
                </a:pathLst>
              </a:custGeom>
              <a:solidFill>
                <a:srgbClr val="EA39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10259791" y="6853"/>
                <a:ext cx="2270760" cy="16624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PRESTASI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LEMBAGA/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INSTITUSI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047" y="130753"/>
              <a:ext cx="1627953" cy="1573993"/>
            </a:xfrm>
            <a:prstGeom prst="rect">
              <a:avLst/>
            </a:prstGeom>
          </p:spPr>
        </p:pic>
      </p:grpSp>
      <p:grpSp>
        <p:nvGrpSpPr>
          <p:cNvPr id="9" name="Group 43"/>
          <p:cNvGrpSpPr/>
          <p:nvPr/>
        </p:nvGrpSpPr>
        <p:grpSpPr>
          <a:xfrm>
            <a:off x="-958483" y="6103035"/>
            <a:ext cx="8229600" cy="754965"/>
            <a:chOff x="-996583" y="2434137"/>
            <a:chExt cx="8229600" cy="754965"/>
          </a:xfrm>
        </p:grpSpPr>
        <p:pic>
          <p:nvPicPr>
            <p:cNvPr id="37" name="Picture 36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9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UNIT KEGIATAN MAHASISWA UKM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10" name="Group 50"/>
          <p:cNvGrpSpPr/>
          <p:nvPr/>
        </p:nvGrpSpPr>
        <p:grpSpPr>
          <a:xfrm>
            <a:off x="0" y="970705"/>
            <a:ext cx="6066971" cy="797291"/>
            <a:chOff x="0" y="970705"/>
            <a:chExt cx="6066971" cy="797291"/>
          </a:xfrm>
        </p:grpSpPr>
        <p:sp>
          <p:nvSpPr>
            <p:cNvPr id="41" name="Rectangle 40"/>
            <p:cNvSpPr/>
            <p:nvPr/>
          </p:nvSpPr>
          <p:spPr>
            <a:xfrm>
              <a:off x="1510155" y="1075844"/>
              <a:ext cx="4556816" cy="656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30288">
                <a:lnSpc>
                  <a:spcPct val="80000"/>
                </a:lnSpc>
              </a:pPr>
              <a:endParaRPr lang="en-US" sz="800" dirty="0">
                <a:solidFill>
                  <a:schemeClr val="tx1"/>
                </a:solidFill>
                <a:latin typeface="Geometr212 BkCn BT" pitchFamily="34" charset="0"/>
              </a:endParaRPr>
            </a:p>
            <a:p>
              <a:pPr marL="1030288">
                <a:lnSpc>
                  <a:spcPct val="80000"/>
                </a:lnSpc>
              </a:pPr>
              <a:r>
                <a:rPr lang="en-US" sz="2000" dirty="0">
                  <a:solidFill>
                    <a:schemeClr val="tx1"/>
                  </a:solidFill>
                  <a:latin typeface="Geometr212 BkCn BT" pitchFamily="34" charset="0"/>
                </a:rPr>
                <a:t>PERINGKAT </a:t>
              </a:r>
              <a:r>
                <a:rPr lang="en-US" sz="2800" dirty="0">
                  <a:solidFill>
                    <a:srgbClr val="FF0000"/>
                  </a:solidFill>
                  <a:latin typeface="Arial Black" pitchFamily="34" charset="0"/>
                </a:rPr>
                <a:t>KEMDIKBUD</a:t>
              </a: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0" y="970705"/>
              <a:ext cx="1582057" cy="797291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1162050" y="38100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92486" y="1074058"/>
              <a:ext cx="658537" cy="658537"/>
            </a:xfrm>
            <a:prstGeom prst="rect">
              <a:avLst/>
            </a:prstGeom>
            <a:noFill/>
          </p:spPr>
        </p:pic>
      </p:grpSp>
      <p:sp>
        <p:nvSpPr>
          <p:cNvPr id="32" name="TextBox 31"/>
          <p:cNvSpPr txBox="1"/>
          <p:nvPr/>
        </p:nvSpPr>
        <p:spPr>
          <a:xfrm>
            <a:off x="3485155" y="5545365"/>
            <a:ext cx="1768882" cy="319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KEMDIKBUD</a:t>
            </a:r>
            <a:endParaRPr lang="id-ID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4CF38DB-26E7-468A-A670-AA179189886C}"/>
              </a:ext>
            </a:extLst>
          </p:cNvPr>
          <p:cNvGrpSpPr/>
          <p:nvPr/>
        </p:nvGrpSpPr>
        <p:grpSpPr>
          <a:xfrm>
            <a:off x="2790440" y="1574212"/>
            <a:ext cx="3028931" cy="3028931"/>
            <a:chOff x="2790440" y="1574212"/>
            <a:chExt cx="3028931" cy="302893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3AD66D6-C724-46E4-B148-2867F8AEA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9360">
              <a:off x="2790440" y="1574212"/>
              <a:ext cx="3028931" cy="30289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619B6D4-71F2-4068-AA16-793291CF747A}"/>
                </a:ext>
              </a:extLst>
            </p:cNvPr>
            <p:cNvSpPr txBox="1"/>
            <p:nvPr/>
          </p:nvSpPr>
          <p:spPr>
            <a:xfrm>
              <a:off x="3608414" y="2803260"/>
              <a:ext cx="81304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d-ID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41C8900-25CF-4EB4-AD1D-3D615935BBA0}"/>
              </a:ext>
            </a:extLst>
          </p:cNvPr>
          <p:cNvSpPr txBox="1"/>
          <p:nvPr/>
        </p:nvSpPr>
        <p:spPr>
          <a:xfrm>
            <a:off x="3064091" y="4415068"/>
            <a:ext cx="1911101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PROVINSI</a:t>
            </a:r>
          </a:p>
          <a:p>
            <a:pPr algn="ctr">
              <a:lnSpc>
                <a:spcPct val="80000"/>
              </a:lnSpc>
            </a:pPr>
            <a:r>
              <a:rPr lang="id-ID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LAMPUNG</a:t>
            </a:r>
          </a:p>
          <a:p>
            <a:pPr algn="ctr"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85 PTN/PTS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85A56BA-4097-4705-80DD-D2F28EBC319F}"/>
              </a:ext>
            </a:extLst>
          </p:cNvPr>
          <p:cNvGrpSpPr/>
          <p:nvPr/>
        </p:nvGrpSpPr>
        <p:grpSpPr>
          <a:xfrm>
            <a:off x="4688481" y="1594204"/>
            <a:ext cx="3028931" cy="3028931"/>
            <a:chOff x="4830466" y="1726612"/>
            <a:chExt cx="3028931" cy="302893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54560FAC-572B-43F8-965E-DC5DE01D3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9360">
              <a:off x="4830466" y="1726612"/>
              <a:ext cx="3028931" cy="3028931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6FB4CFE-1530-4BC7-9A1D-D059584CC273}"/>
                </a:ext>
              </a:extLst>
            </p:cNvPr>
            <p:cNvSpPr txBox="1"/>
            <p:nvPr/>
          </p:nvSpPr>
          <p:spPr>
            <a:xfrm>
              <a:off x="5648440" y="2955340"/>
              <a:ext cx="81304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d-ID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8B3E7D0-3DFC-4F6C-ABD9-01E6AA0E224C}"/>
              </a:ext>
            </a:extLst>
          </p:cNvPr>
          <p:cNvGrpSpPr/>
          <p:nvPr/>
        </p:nvGrpSpPr>
        <p:grpSpPr>
          <a:xfrm>
            <a:off x="6652846" y="1574212"/>
            <a:ext cx="3028931" cy="3028931"/>
            <a:chOff x="2790440" y="1574212"/>
            <a:chExt cx="3028931" cy="302893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A05CD7E3-F878-46E8-94B3-219A2AE05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9360">
              <a:off x="2790440" y="1574212"/>
              <a:ext cx="3028931" cy="302893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391437C-59F3-4E1A-9B32-387845E3E60A}"/>
                </a:ext>
              </a:extLst>
            </p:cNvPr>
            <p:cNvSpPr txBox="1"/>
            <p:nvPr/>
          </p:nvSpPr>
          <p:spPr>
            <a:xfrm>
              <a:off x="3608414" y="2815292"/>
              <a:ext cx="81304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id-ID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F9691DAA-825D-4423-81E1-F7208D868434}"/>
              </a:ext>
            </a:extLst>
          </p:cNvPr>
          <p:cNvGrpSpPr/>
          <p:nvPr/>
        </p:nvGrpSpPr>
        <p:grpSpPr>
          <a:xfrm>
            <a:off x="8550887" y="1594204"/>
            <a:ext cx="3028931" cy="3028931"/>
            <a:chOff x="4830466" y="1726612"/>
            <a:chExt cx="3028931" cy="302893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D8ED5CE6-F698-49FA-B9A7-280DB2DC9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9360">
              <a:off x="4830466" y="1726612"/>
              <a:ext cx="3028931" cy="3028931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243BB7B6-81BB-4557-8FB6-83030A506FDC}"/>
                </a:ext>
              </a:extLst>
            </p:cNvPr>
            <p:cNvSpPr txBox="1"/>
            <p:nvPr/>
          </p:nvSpPr>
          <p:spPr>
            <a:xfrm>
              <a:off x="5498402" y="2967692"/>
              <a:ext cx="69923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8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9</a:t>
              </a:r>
              <a:endParaRPr lang="id-ID" sz="8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68FFF1DE-2D02-4754-A1E5-15200E662387}"/>
                </a:ext>
              </a:extLst>
            </p:cNvPr>
            <p:cNvSpPr txBox="1"/>
            <p:nvPr/>
          </p:nvSpPr>
          <p:spPr>
            <a:xfrm>
              <a:off x="5958579" y="2967692"/>
              <a:ext cx="69923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8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  <a:endParaRPr lang="id-ID" sz="8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65D0267-41DB-4D67-9992-05988781F2E3}"/>
              </a:ext>
            </a:extLst>
          </p:cNvPr>
          <p:cNvSpPr txBox="1"/>
          <p:nvPr/>
        </p:nvSpPr>
        <p:spPr>
          <a:xfrm>
            <a:off x="4892533" y="4415068"/>
            <a:ext cx="2121093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PTS SE-SUMBAGSEL</a:t>
            </a:r>
            <a:endParaRPr lang="id-ID" sz="2000" b="1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212 PTS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CEC0702-9562-4F99-8F91-B09333A9AB68}"/>
              </a:ext>
            </a:extLst>
          </p:cNvPr>
          <p:cNvSpPr txBox="1"/>
          <p:nvPr/>
        </p:nvSpPr>
        <p:spPr>
          <a:xfrm>
            <a:off x="6804539" y="4415068"/>
            <a:ext cx="21931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PTMA</a:t>
            </a:r>
          </a:p>
          <a:p>
            <a:pPr algn="ctr">
              <a:lnSpc>
                <a:spcPct val="80000"/>
              </a:lnSpc>
            </a:pPr>
            <a:r>
              <a:rPr lang="id-ID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SE-INDONESIA</a:t>
            </a:r>
          </a:p>
          <a:p>
            <a:pPr algn="ctr"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173 PTMA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F50C12C-B827-4A8E-8A3B-074AA7BE99ED}"/>
              </a:ext>
            </a:extLst>
          </p:cNvPr>
          <p:cNvSpPr txBox="1"/>
          <p:nvPr/>
        </p:nvSpPr>
        <p:spPr>
          <a:xfrm>
            <a:off x="8847611" y="4415068"/>
            <a:ext cx="200861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NASIONAL</a:t>
            </a:r>
          </a:p>
          <a:p>
            <a:pPr algn="ctr">
              <a:lnSpc>
                <a:spcPct val="80000"/>
              </a:lnSpc>
            </a:pPr>
            <a:r>
              <a:rPr lang="id-ID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PTN DAN PTS</a:t>
            </a:r>
          </a:p>
          <a:p>
            <a:pPr algn="ctr"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4443 PTN/PTS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25054C2-A150-4FE3-9DDE-41EBC93C05C7}"/>
              </a:ext>
            </a:extLst>
          </p:cNvPr>
          <p:cNvSpPr/>
          <p:nvPr/>
        </p:nvSpPr>
        <p:spPr>
          <a:xfrm>
            <a:off x="3411346" y="5352571"/>
            <a:ext cx="75566" cy="469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49D70104-CCEF-4FA0-BC63-7A8FD0A9B9E0}"/>
              </a:ext>
            </a:extLst>
          </p:cNvPr>
          <p:cNvSpPr/>
          <p:nvPr/>
        </p:nvSpPr>
        <p:spPr>
          <a:xfrm>
            <a:off x="5661564" y="5352571"/>
            <a:ext cx="75566" cy="469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EC96CDA-8DC2-4095-9C97-79CC8E126690}"/>
              </a:ext>
            </a:extLst>
          </p:cNvPr>
          <p:cNvSpPr txBox="1"/>
          <p:nvPr/>
        </p:nvSpPr>
        <p:spPr>
          <a:xfrm>
            <a:off x="3485155" y="5414520"/>
            <a:ext cx="705642" cy="243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1200" dirty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VERSI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94807DD-760B-4469-93F1-91FA9D47ADEB}"/>
              </a:ext>
            </a:extLst>
          </p:cNvPr>
          <p:cNvSpPr txBox="1"/>
          <p:nvPr/>
        </p:nvSpPr>
        <p:spPr>
          <a:xfrm>
            <a:off x="5814848" y="5545365"/>
            <a:ext cx="2129750" cy="319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AGUSTUS</a:t>
            </a:r>
            <a:r>
              <a:rPr lang="id-ID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2020</a:t>
            </a:r>
            <a:endParaRPr lang="id-ID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9674C90-D54F-4D74-8358-5E7558531C4E}"/>
              </a:ext>
            </a:extLst>
          </p:cNvPr>
          <p:cNvSpPr txBox="1"/>
          <p:nvPr/>
        </p:nvSpPr>
        <p:spPr>
          <a:xfrm>
            <a:off x="5814848" y="5414520"/>
            <a:ext cx="526106" cy="243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1200" dirty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PER</a:t>
            </a:r>
          </a:p>
        </p:txBody>
      </p:sp>
    </p:spTree>
    <p:extLst>
      <p:ext uri="{BB962C8B-B14F-4D97-AF65-F5344CB8AC3E}">
        <p14:creationId xmlns:p14="http://schemas.microsoft.com/office/powerpoint/2010/main" val="269872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  <p:bldP spid="34" grpId="0"/>
      <p:bldP spid="52" grpId="0"/>
      <p:bldP spid="53" grpId="0"/>
      <p:bldP spid="54" grpId="0"/>
      <p:bldP spid="24" grpId="0" animBg="1"/>
      <p:bldP spid="58" grpId="0" animBg="1"/>
      <p:bldP spid="59" grpId="0"/>
      <p:bldP spid="60" grpId="0"/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14410" y="852491"/>
            <a:ext cx="10891840" cy="5091109"/>
          </a:xfrm>
          <a:prstGeom prst="rect">
            <a:avLst/>
          </a:prstGeom>
          <a:solidFill>
            <a:srgbClr val="002060">
              <a:alpha val="9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endParaRPr lang="id-ID" sz="2400" dirty="0">
              <a:latin typeface="Century Gothic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3FA0B78-67B6-409B-BE9A-7FB60C2E4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90" y="1628288"/>
            <a:ext cx="2935910" cy="1957273"/>
          </a:xfrm>
          <a:prstGeom prst="rect">
            <a:avLst/>
          </a:prstGeom>
        </p:spPr>
      </p:pic>
      <p:grpSp>
        <p:nvGrpSpPr>
          <p:cNvPr id="3" name="Group 43"/>
          <p:cNvGrpSpPr/>
          <p:nvPr/>
        </p:nvGrpSpPr>
        <p:grpSpPr>
          <a:xfrm>
            <a:off x="-958483" y="1784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PRESTASI LEMBAGA/INSTITUSI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5" name="Group 33"/>
          <p:cNvGrpSpPr/>
          <p:nvPr/>
        </p:nvGrpSpPr>
        <p:grpSpPr>
          <a:xfrm>
            <a:off x="9677400" y="0"/>
            <a:ext cx="5391150" cy="1704746"/>
            <a:chOff x="10077450" y="0"/>
            <a:chExt cx="5391150" cy="1704746"/>
          </a:xfrm>
        </p:grpSpPr>
        <p:grpSp>
          <p:nvGrpSpPr>
            <p:cNvPr id="6" name="Group 41"/>
            <p:cNvGrpSpPr/>
            <p:nvPr/>
          </p:nvGrpSpPr>
          <p:grpSpPr>
            <a:xfrm>
              <a:off x="10077450" y="0"/>
              <a:ext cx="5391150" cy="1669287"/>
              <a:chOff x="10077450" y="0"/>
              <a:chExt cx="5391150" cy="1669287"/>
            </a:xfrm>
          </p:grpSpPr>
          <p:sp>
            <p:nvSpPr>
              <p:cNvPr id="7" name="Freeform 6"/>
              <p:cNvSpPr/>
              <p:nvPr/>
            </p:nvSpPr>
            <p:spPr>
              <a:xfrm flipH="1">
                <a:off x="10077450" y="0"/>
                <a:ext cx="5391150" cy="1554614"/>
              </a:xfrm>
              <a:custGeom>
                <a:avLst/>
                <a:gdLst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1162050 w 5695950"/>
                  <a:gd name="connsiteY4" fmla="*/ 38100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7722 w 5695950"/>
                  <a:gd name="connsiteY4" fmla="*/ 81643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5950" h="3886200">
                    <a:moveTo>
                      <a:pt x="5676900" y="0"/>
                    </a:moveTo>
                    <a:lnTo>
                      <a:pt x="5676900" y="38100"/>
                    </a:lnTo>
                    <a:lnTo>
                      <a:pt x="3829050" y="19050"/>
                    </a:lnTo>
                    <a:lnTo>
                      <a:pt x="1162050" y="38100"/>
                    </a:lnTo>
                    <a:lnTo>
                      <a:pt x="7722" y="81643"/>
                    </a:lnTo>
                    <a:lnTo>
                      <a:pt x="0" y="3886200"/>
                    </a:lnTo>
                    <a:lnTo>
                      <a:pt x="5695950" y="3886200"/>
                    </a:lnTo>
                    <a:lnTo>
                      <a:pt x="5676900" y="0"/>
                    </a:lnTo>
                    <a:close/>
                  </a:path>
                </a:pathLst>
              </a:custGeom>
              <a:solidFill>
                <a:srgbClr val="EA39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10259791" y="6853"/>
                <a:ext cx="2270760" cy="16624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PRESTASI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LEMBAGA/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INSTITUSI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047" y="130753"/>
              <a:ext cx="1627953" cy="1573993"/>
            </a:xfrm>
            <a:prstGeom prst="rect">
              <a:avLst/>
            </a:prstGeom>
          </p:spPr>
        </p:pic>
      </p:grpSp>
      <p:grpSp>
        <p:nvGrpSpPr>
          <p:cNvPr id="9" name="Group 43"/>
          <p:cNvGrpSpPr/>
          <p:nvPr/>
        </p:nvGrpSpPr>
        <p:grpSpPr>
          <a:xfrm>
            <a:off x="-958483" y="6103035"/>
            <a:ext cx="8229600" cy="754965"/>
            <a:chOff x="-996583" y="2434137"/>
            <a:chExt cx="8229600" cy="754965"/>
          </a:xfrm>
        </p:grpSpPr>
        <p:pic>
          <p:nvPicPr>
            <p:cNvPr id="37" name="Picture 36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9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UNIT KEGIATAN MAHASISWA UKM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10" name="Group 50"/>
          <p:cNvGrpSpPr/>
          <p:nvPr/>
        </p:nvGrpSpPr>
        <p:grpSpPr>
          <a:xfrm>
            <a:off x="0" y="970705"/>
            <a:ext cx="6066971" cy="797291"/>
            <a:chOff x="0" y="970705"/>
            <a:chExt cx="6066971" cy="797291"/>
          </a:xfrm>
        </p:grpSpPr>
        <p:sp>
          <p:nvSpPr>
            <p:cNvPr id="41" name="Rectangle 40"/>
            <p:cNvSpPr/>
            <p:nvPr/>
          </p:nvSpPr>
          <p:spPr>
            <a:xfrm>
              <a:off x="1248230" y="1075844"/>
              <a:ext cx="4818741" cy="656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30288"/>
              <a:r>
                <a:rPr lang="en-US" sz="2000" dirty="0">
                  <a:solidFill>
                    <a:schemeClr val="tx1"/>
                  </a:solidFill>
                  <a:latin typeface="Geometr212 BkCn BT" pitchFamily="34" charset="0"/>
                </a:rPr>
                <a:t>PERINGKAT </a:t>
              </a:r>
              <a:r>
                <a:rPr lang="en-US" sz="2800" dirty="0">
                  <a:solidFill>
                    <a:srgbClr val="FF0000"/>
                  </a:solidFill>
                  <a:latin typeface="Arial Black" pitchFamily="34" charset="0"/>
                </a:rPr>
                <a:t>WEBSITE</a:t>
              </a: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0" y="970705"/>
              <a:ext cx="1582057" cy="797291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1162050" y="38100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Image result for LOGO WEBSITE 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92487" y="1074059"/>
              <a:ext cx="640080" cy="640080"/>
            </a:xfrm>
            <a:prstGeom prst="rect">
              <a:avLst/>
            </a:prstGeom>
            <a:noFill/>
          </p:spPr>
        </p:pic>
      </p:grpSp>
      <p:sp>
        <p:nvSpPr>
          <p:cNvPr id="32" name="TextBox 31"/>
          <p:cNvSpPr txBox="1"/>
          <p:nvPr/>
        </p:nvSpPr>
        <p:spPr>
          <a:xfrm>
            <a:off x="3485155" y="5545365"/>
            <a:ext cx="2121093" cy="319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WEBOMETRICS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4CF38DB-26E7-468A-A670-AA179189886C}"/>
              </a:ext>
            </a:extLst>
          </p:cNvPr>
          <p:cNvGrpSpPr/>
          <p:nvPr/>
        </p:nvGrpSpPr>
        <p:grpSpPr>
          <a:xfrm>
            <a:off x="2790440" y="1574212"/>
            <a:ext cx="3028931" cy="3028931"/>
            <a:chOff x="2790440" y="1574212"/>
            <a:chExt cx="3028931" cy="302893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3AD66D6-C724-46E4-B148-2867F8AEA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9360">
              <a:off x="2790440" y="1574212"/>
              <a:ext cx="3028931" cy="30289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619B6D4-71F2-4068-AA16-793291CF747A}"/>
                </a:ext>
              </a:extLst>
            </p:cNvPr>
            <p:cNvSpPr txBox="1"/>
            <p:nvPr/>
          </p:nvSpPr>
          <p:spPr>
            <a:xfrm>
              <a:off x="3608414" y="2803260"/>
              <a:ext cx="81304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d-ID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41C8900-25CF-4EB4-AD1D-3D615935BBA0}"/>
              </a:ext>
            </a:extLst>
          </p:cNvPr>
          <p:cNvSpPr txBox="1"/>
          <p:nvPr/>
        </p:nvSpPr>
        <p:spPr>
          <a:xfrm>
            <a:off x="3064091" y="4415068"/>
            <a:ext cx="1911101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PROVINSI</a:t>
            </a:r>
          </a:p>
          <a:p>
            <a:pPr algn="ctr">
              <a:lnSpc>
                <a:spcPct val="80000"/>
              </a:lnSpc>
            </a:pPr>
            <a:r>
              <a:rPr lang="id-ID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LAMPUNG</a:t>
            </a:r>
          </a:p>
          <a:p>
            <a:pPr algn="ctr"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85 PTN/PTS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85A56BA-4097-4705-80DD-D2F28EBC319F}"/>
              </a:ext>
            </a:extLst>
          </p:cNvPr>
          <p:cNvGrpSpPr/>
          <p:nvPr/>
        </p:nvGrpSpPr>
        <p:grpSpPr>
          <a:xfrm>
            <a:off x="4688481" y="1594204"/>
            <a:ext cx="3028931" cy="3028931"/>
            <a:chOff x="4830466" y="1726612"/>
            <a:chExt cx="3028931" cy="302893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54560FAC-572B-43F8-965E-DC5DE01D3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9360">
              <a:off x="4830466" y="1726612"/>
              <a:ext cx="3028931" cy="3028931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6FB4CFE-1530-4BC7-9A1D-D059584CC273}"/>
                </a:ext>
              </a:extLst>
            </p:cNvPr>
            <p:cNvSpPr txBox="1"/>
            <p:nvPr/>
          </p:nvSpPr>
          <p:spPr>
            <a:xfrm>
              <a:off x="5648440" y="2955340"/>
              <a:ext cx="81304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d-ID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8B3E7D0-3DFC-4F6C-ABD9-01E6AA0E224C}"/>
              </a:ext>
            </a:extLst>
          </p:cNvPr>
          <p:cNvGrpSpPr/>
          <p:nvPr/>
        </p:nvGrpSpPr>
        <p:grpSpPr>
          <a:xfrm>
            <a:off x="6652846" y="1574212"/>
            <a:ext cx="3028931" cy="3028931"/>
            <a:chOff x="2790440" y="1574212"/>
            <a:chExt cx="3028931" cy="302893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A05CD7E3-F878-46E8-94B3-219A2AE05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9360">
              <a:off x="2790440" y="1574212"/>
              <a:ext cx="3028931" cy="302893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391437C-59F3-4E1A-9B32-387845E3E60A}"/>
                </a:ext>
              </a:extLst>
            </p:cNvPr>
            <p:cNvSpPr txBox="1"/>
            <p:nvPr/>
          </p:nvSpPr>
          <p:spPr>
            <a:xfrm>
              <a:off x="3608414" y="2815292"/>
              <a:ext cx="81304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id-ID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F9691DAA-825D-4423-81E1-F7208D868434}"/>
              </a:ext>
            </a:extLst>
          </p:cNvPr>
          <p:cNvGrpSpPr/>
          <p:nvPr/>
        </p:nvGrpSpPr>
        <p:grpSpPr>
          <a:xfrm>
            <a:off x="8550887" y="1594204"/>
            <a:ext cx="3028931" cy="3028931"/>
            <a:chOff x="4830466" y="1726612"/>
            <a:chExt cx="3028931" cy="302893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D8ED5CE6-F698-49FA-B9A7-280DB2DC9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9360">
              <a:off x="4830466" y="1726612"/>
              <a:ext cx="3028931" cy="3028931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243BB7B6-81BB-4557-8FB6-83030A506FDC}"/>
                </a:ext>
              </a:extLst>
            </p:cNvPr>
            <p:cNvSpPr txBox="1"/>
            <p:nvPr/>
          </p:nvSpPr>
          <p:spPr>
            <a:xfrm>
              <a:off x="5498402" y="2967692"/>
              <a:ext cx="69923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8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</a:t>
              </a:r>
              <a:endParaRPr lang="id-ID" sz="8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68FFF1DE-2D02-4754-A1E5-15200E662387}"/>
                </a:ext>
              </a:extLst>
            </p:cNvPr>
            <p:cNvSpPr txBox="1"/>
            <p:nvPr/>
          </p:nvSpPr>
          <p:spPr>
            <a:xfrm>
              <a:off x="5958579" y="2967692"/>
              <a:ext cx="69923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8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7</a:t>
              </a:r>
              <a:endParaRPr lang="id-ID" sz="8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65D0267-41DB-4D67-9992-05988781F2E3}"/>
              </a:ext>
            </a:extLst>
          </p:cNvPr>
          <p:cNvSpPr txBox="1"/>
          <p:nvPr/>
        </p:nvSpPr>
        <p:spPr>
          <a:xfrm>
            <a:off x="4892533" y="4415068"/>
            <a:ext cx="2121093" cy="590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PTS SE-SUMATERA</a:t>
            </a:r>
            <a:endParaRPr lang="id-ID" sz="2000" b="1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CEC0702-9562-4F99-8F91-B09333A9AB68}"/>
              </a:ext>
            </a:extLst>
          </p:cNvPr>
          <p:cNvSpPr txBox="1"/>
          <p:nvPr/>
        </p:nvSpPr>
        <p:spPr>
          <a:xfrm>
            <a:off x="6804539" y="4415068"/>
            <a:ext cx="21931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PTMA</a:t>
            </a:r>
          </a:p>
          <a:p>
            <a:pPr algn="ctr">
              <a:lnSpc>
                <a:spcPct val="80000"/>
              </a:lnSpc>
            </a:pPr>
            <a:r>
              <a:rPr lang="id-ID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SE-INDONESIA</a:t>
            </a:r>
          </a:p>
          <a:p>
            <a:pPr algn="ctr"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173 PTMA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F50C12C-B827-4A8E-8A3B-074AA7BE99ED}"/>
              </a:ext>
            </a:extLst>
          </p:cNvPr>
          <p:cNvSpPr txBox="1"/>
          <p:nvPr/>
        </p:nvSpPr>
        <p:spPr>
          <a:xfrm>
            <a:off x="8847611" y="4415068"/>
            <a:ext cx="200861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NASIONAL</a:t>
            </a:r>
          </a:p>
          <a:p>
            <a:pPr algn="ctr">
              <a:lnSpc>
                <a:spcPct val="80000"/>
              </a:lnSpc>
            </a:pPr>
            <a:r>
              <a:rPr lang="id-ID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PTN DAN PTS</a:t>
            </a:r>
          </a:p>
          <a:p>
            <a:pPr algn="ctr">
              <a:lnSpc>
                <a:spcPct val="80000"/>
              </a:lnSpc>
            </a:pPr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4443 PTN/PTS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25054C2-A150-4FE3-9DDE-41EBC93C05C7}"/>
              </a:ext>
            </a:extLst>
          </p:cNvPr>
          <p:cNvSpPr/>
          <p:nvPr/>
        </p:nvSpPr>
        <p:spPr>
          <a:xfrm>
            <a:off x="3411346" y="5352571"/>
            <a:ext cx="75566" cy="469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49D70104-CCEF-4FA0-BC63-7A8FD0A9B9E0}"/>
              </a:ext>
            </a:extLst>
          </p:cNvPr>
          <p:cNvSpPr/>
          <p:nvPr/>
        </p:nvSpPr>
        <p:spPr>
          <a:xfrm>
            <a:off x="5661564" y="5352571"/>
            <a:ext cx="75566" cy="469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EC96CDA-8DC2-4095-9C97-79CC8E126690}"/>
              </a:ext>
            </a:extLst>
          </p:cNvPr>
          <p:cNvSpPr txBox="1"/>
          <p:nvPr/>
        </p:nvSpPr>
        <p:spPr>
          <a:xfrm>
            <a:off x="3485155" y="5414520"/>
            <a:ext cx="705642" cy="243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1200" dirty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VERSI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94807DD-760B-4469-93F1-91FA9D47ADEB}"/>
              </a:ext>
            </a:extLst>
          </p:cNvPr>
          <p:cNvSpPr txBox="1"/>
          <p:nvPr/>
        </p:nvSpPr>
        <p:spPr>
          <a:xfrm>
            <a:off x="5814848" y="5545365"/>
            <a:ext cx="1467068" cy="319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JULI</a:t>
            </a:r>
            <a:r>
              <a:rPr lang="id-ID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2020</a:t>
            </a:r>
            <a:endParaRPr lang="id-ID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9674C90-D54F-4D74-8358-5E7558531C4E}"/>
              </a:ext>
            </a:extLst>
          </p:cNvPr>
          <p:cNvSpPr txBox="1"/>
          <p:nvPr/>
        </p:nvSpPr>
        <p:spPr>
          <a:xfrm>
            <a:off x="5814848" y="5414520"/>
            <a:ext cx="526106" cy="243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1200" dirty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  <p:bldP spid="34" grpId="0"/>
      <p:bldP spid="52" grpId="0"/>
      <p:bldP spid="53" grpId="0"/>
      <p:bldP spid="54" grpId="0"/>
      <p:bldP spid="24" grpId="0" animBg="1"/>
      <p:bldP spid="58" grpId="0" animBg="1"/>
      <p:bldP spid="59" grpId="0"/>
      <p:bldP spid="60" grpId="0"/>
      <p:bldP spid="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/>
          <p:nvPr/>
        </p:nvGrpSpPr>
        <p:grpSpPr>
          <a:xfrm>
            <a:off x="-958483" y="1784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PRESTASI LEMBAGA/INSTITUSI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014410" y="852491"/>
            <a:ext cx="10891840" cy="5091109"/>
          </a:xfrm>
          <a:prstGeom prst="rect">
            <a:avLst/>
          </a:prstGeom>
          <a:solidFill>
            <a:srgbClr val="002060">
              <a:alpha val="9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endParaRPr lang="id-ID" sz="2400" dirty="0">
              <a:latin typeface="Century Gothic" pitchFamily="34" charset="0"/>
            </a:endParaRPr>
          </a:p>
        </p:txBody>
      </p:sp>
      <p:grpSp>
        <p:nvGrpSpPr>
          <p:cNvPr id="5" name="Group 33"/>
          <p:cNvGrpSpPr/>
          <p:nvPr/>
        </p:nvGrpSpPr>
        <p:grpSpPr>
          <a:xfrm>
            <a:off x="9677400" y="0"/>
            <a:ext cx="5391150" cy="1704746"/>
            <a:chOff x="10077450" y="0"/>
            <a:chExt cx="5391150" cy="1704746"/>
          </a:xfrm>
        </p:grpSpPr>
        <p:grpSp>
          <p:nvGrpSpPr>
            <p:cNvPr id="6" name="Group 41"/>
            <p:cNvGrpSpPr/>
            <p:nvPr/>
          </p:nvGrpSpPr>
          <p:grpSpPr>
            <a:xfrm>
              <a:off x="10077450" y="0"/>
              <a:ext cx="5391150" cy="1669287"/>
              <a:chOff x="10077450" y="0"/>
              <a:chExt cx="5391150" cy="1669287"/>
            </a:xfrm>
          </p:grpSpPr>
          <p:sp>
            <p:nvSpPr>
              <p:cNvPr id="7" name="Freeform 6"/>
              <p:cNvSpPr/>
              <p:nvPr/>
            </p:nvSpPr>
            <p:spPr>
              <a:xfrm flipH="1">
                <a:off x="10077450" y="0"/>
                <a:ext cx="5391150" cy="1554614"/>
              </a:xfrm>
              <a:custGeom>
                <a:avLst/>
                <a:gdLst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1162050 w 5695950"/>
                  <a:gd name="connsiteY4" fmla="*/ 38100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7722 w 5695950"/>
                  <a:gd name="connsiteY4" fmla="*/ 81643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5950" h="3886200">
                    <a:moveTo>
                      <a:pt x="5676900" y="0"/>
                    </a:moveTo>
                    <a:lnTo>
                      <a:pt x="5676900" y="38100"/>
                    </a:lnTo>
                    <a:lnTo>
                      <a:pt x="3829050" y="19050"/>
                    </a:lnTo>
                    <a:lnTo>
                      <a:pt x="1162050" y="38100"/>
                    </a:lnTo>
                    <a:lnTo>
                      <a:pt x="7722" y="81643"/>
                    </a:lnTo>
                    <a:lnTo>
                      <a:pt x="0" y="3886200"/>
                    </a:lnTo>
                    <a:lnTo>
                      <a:pt x="5695950" y="3886200"/>
                    </a:lnTo>
                    <a:lnTo>
                      <a:pt x="5676900" y="0"/>
                    </a:lnTo>
                    <a:close/>
                  </a:path>
                </a:pathLst>
              </a:custGeom>
              <a:solidFill>
                <a:srgbClr val="EA39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10259791" y="6853"/>
                <a:ext cx="2270760" cy="16624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PRESTASI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LEMBAGA/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INSTITUSI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047" y="130753"/>
              <a:ext cx="1627953" cy="1573993"/>
            </a:xfrm>
            <a:prstGeom prst="rect">
              <a:avLst/>
            </a:prstGeom>
          </p:spPr>
        </p:pic>
      </p:grpSp>
      <p:grpSp>
        <p:nvGrpSpPr>
          <p:cNvPr id="9" name="Group 43"/>
          <p:cNvGrpSpPr/>
          <p:nvPr/>
        </p:nvGrpSpPr>
        <p:grpSpPr>
          <a:xfrm>
            <a:off x="-958483" y="6103035"/>
            <a:ext cx="8229600" cy="754965"/>
            <a:chOff x="-996583" y="2434137"/>
            <a:chExt cx="8229600" cy="754965"/>
          </a:xfrm>
        </p:grpSpPr>
        <p:pic>
          <p:nvPicPr>
            <p:cNvPr id="37" name="Picture 36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9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UNIT KEGIATAN MAHASISWA UKM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1003300" y="1857828"/>
            <a:ext cx="10909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atin typeface="Arial Black" pitchFamily="34" charset="0"/>
              </a:rPr>
              <a:t>LEMBAGA PENGABDIAN PADA MASYARAKAT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id-ID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970705"/>
            <a:ext cx="8984344" cy="797291"/>
            <a:chOff x="0" y="970705"/>
            <a:chExt cx="8984344" cy="797291"/>
          </a:xfrm>
        </p:grpSpPr>
        <p:sp>
          <p:nvSpPr>
            <p:cNvPr id="41" name="Rectangle 40"/>
            <p:cNvSpPr/>
            <p:nvPr/>
          </p:nvSpPr>
          <p:spPr>
            <a:xfrm>
              <a:off x="1248232" y="1075844"/>
              <a:ext cx="7736112" cy="656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30288"/>
              <a:r>
                <a:rPr lang="en-US" dirty="0">
                  <a:solidFill>
                    <a:schemeClr val="tx1"/>
                  </a:solidFill>
                  <a:latin typeface="Geometr212 BkCn BT" pitchFamily="34" charset="0"/>
                </a:rPr>
                <a:t>PERINGKAT</a:t>
              </a:r>
              <a:r>
                <a:rPr lang="en-US" sz="2000" dirty="0">
                  <a:solidFill>
                    <a:schemeClr val="tx1"/>
                  </a:solidFill>
                  <a:latin typeface="Geometr212 BkCn BT" pitchFamily="34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Arial Black" pitchFamily="34" charset="0"/>
                </a:rPr>
                <a:t>LPPM </a:t>
              </a:r>
              <a:r>
                <a:rPr lang="en-US" sz="2800" dirty="0">
                  <a:solidFill>
                    <a:schemeClr val="tx1"/>
                  </a:solidFill>
                  <a:latin typeface="Arial Black" pitchFamily="34" charset="0"/>
                </a:rPr>
                <a:t>      </a:t>
              </a:r>
              <a:r>
                <a:rPr lang="en-US" sz="2400" dirty="0">
                  <a:solidFill>
                    <a:schemeClr val="tx1"/>
                  </a:solidFill>
                  <a:latin typeface="Franklin Gothic Medium Cond" pitchFamily="34" charset="0"/>
                </a:rPr>
                <a:t>DRPM KEMENRISTEK DIKTI</a:t>
              </a:r>
              <a:endParaRPr lang="en-US" sz="2000" dirty="0">
                <a:solidFill>
                  <a:schemeClr val="tx1"/>
                </a:solidFill>
                <a:latin typeface="Franklin Gothic Medium Cond" pitchFamily="34" charset="0"/>
              </a:endParaRPr>
            </a:p>
          </p:txBody>
        </p:sp>
        <p:pic>
          <p:nvPicPr>
            <p:cNvPr id="49154" name="Picture 2" descr="Image result for pengabdian masyarakat 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03805" y="1077686"/>
              <a:ext cx="976539" cy="649513"/>
            </a:xfrm>
            <a:prstGeom prst="rect">
              <a:avLst/>
            </a:prstGeom>
            <a:noFill/>
          </p:spPr>
        </p:pic>
        <p:pic>
          <p:nvPicPr>
            <p:cNvPr id="49156" name="Picture 4" descr="Image result for DRPM Kemenristek Dikti 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9042" y="1088571"/>
              <a:ext cx="640080" cy="597408"/>
            </a:xfrm>
            <a:prstGeom prst="rect">
              <a:avLst/>
            </a:prstGeom>
            <a:noFill/>
          </p:spPr>
        </p:pic>
        <p:sp>
          <p:nvSpPr>
            <p:cNvPr id="54" name="Freeform 53"/>
            <p:cNvSpPr/>
            <p:nvPr/>
          </p:nvSpPr>
          <p:spPr>
            <a:xfrm flipH="1">
              <a:off x="0" y="970705"/>
              <a:ext cx="1582057" cy="797291"/>
            </a:xfrm>
            <a:custGeom>
              <a:avLst/>
              <a:gdLst>
                <a:gd name="connsiteX0" fmla="*/ 5676900 w 5695950"/>
                <a:gd name="connsiteY0" fmla="*/ 0 h 3886200"/>
                <a:gd name="connsiteX1" fmla="*/ 5676900 w 5695950"/>
                <a:gd name="connsiteY1" fmla="*/ 38100 h 3886200"/>
                <a:gd name="connsiteX2" fmla="*/ 3829050 w 5695950"/>
                <a:gd name="connsiteY2" fmla="*/ 19050 h 3886200"/>
                <a:gd name="connsiteX3" fmla="*/ 1162050 w 5695950"/>
                <a:gd name="connsiteY3" fmla="*/ 38100 h 3886200"/>
                <a:gd name="connsiteX4" fmla="*/ 1162050 w 5695950"/>
                <a:gd name="connsiteY4" fmla="*/ 38100 h 3886200"/>
                <a:gd name="connsiteX5" fmla="*/ 0 w 5695950"/>
                <a:gd name="connsiteY5" fmla="*/ 3886200 h 3886200"/>
                <a:gd name="connsiteX6" fmla="*/ 5695950 w 5695950"/>
                <a:gd name="connsiteY6" fmla="*/ 3886200 h 3886200"/>
                <a:gd name="connsiteX7" fmla="*/ 5676900 w 5695950"/>
                <a:gd name="connsiteY7" fmla="*/ 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5950" h="3886200">
                  <a:moveTo>
                    <a:pt x="5676900" y="0"/>
                  </a:moveTo>
                  <a:lnTo>
                    <a:pt x="5676900" y="38100"/>
                  </a:lnTo>
                  <a:lnTo>
                    <a:pt x="3829050" y="19050"/>
                  </a:lnTo>
                  <a:lnTo>
                    <a:pt x="1162050" y="38100"/>
                  </a:lnTo>
                  <a:lnTo>
                    <a:pt x="1162050" y="38100"/>
                  </a:lnTo>
                  <a:lnTo>
                    <a:pt x="0" y="3886200"/>
                  </a:lnTo>
                  <a:lnTo>
                    <a:pt x="5695950" y="3886200"/>
                  </a:lnTo>
                  <a:lnTo>
                    <a:pt x="5676900" y="0"/>
                  </a:lnTo>
                  <a:close/>
                </a:path>
              </a:pathLst>
            </a:custGeom>
            <a:solidFill>
              <a:srgbClr val="EA3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18631" y="1045029"/>
              <a:ext cx="6367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 Cond" pitchFamily="34" charset="0"/>
                </a:rPr>
                <a:t>VERSI</a:t>
              </a:r>
              <a:endParaRPr lang="en-US" sz="1600" dirty="0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016000" y="5308592"/>
            <a:ext cx="1089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Medium Cond" pitchFamily="34" charset="0"/>
              </a:rPr>
              <a:t>(BERDASARKAN SURAT KEPUTUSAN DIRJEN PENGUATAN RISBANG NOMOR 44/E/KPT/2017 TANGGAL 10 AGUSTUS 2017)</a:t>
            </a:r>
          </a:p>
        </p:txBody>
      </p:sp>
      <p:pic>
        <p:nvPicPr>
          <p:cNvPr id="100" name="Picture 99" descr="000.png"/>
          <p:cNvPicPr>
            <a:picLocks noChangeAspect="1"/>
          </p:cNvPicPr>
          <p:nvPr/>
        </p:nvPicPr>
        <p:blipFill>
          <a:blip r:embed="rId8" cstate="print"/>
          <a:srcRect l="3293" t="27763" r="80909"/>
          <a:stretch>
            <a:fillRect/>
          </a:stretch>
        </p:blipFill>
        <p:spPr>
          <a:xfrm>
            <a:off x="1308100" y="2844800"/>
            <a:ext cx="1752600" cy="1897779"/>
          </a:xfrm>
          <a:prstGeom prst="rect">
            <a:avLst/>
          </a:prstGeom>
        </p:spPr>
      </p:pic>
      <p:pic>
        <p:nvPicPr>
          <p:cNvPr id="101" name="Picture 100" descr="000.png"/>
          <p:cNvPicPr>
            <a:picLocks noChangeAspect="1"/>
          </p:cNvPicPr>
          <p:nvPr/>
        </p:nvPicPr>
        <p:blipFill>
          <a:blip r:embed="rId8" cstate="print"/>
          <a:srcRect l="19663" t="27763" r="64997"/>
          <a:stretch>
            <a:fillRect/>
          </a:stretch>
        </p:blipFill>
        <p:spPr>
          <a:xfrm>
            <a:off x="3195320" y="2851469"/>
            <a:ext cx="1701800" cy="1897779"/>
          </a:xfrm>
          <a:prstGeom prst="rect">
            <a:avLst/>
          </a:prstGeom>
        </p:spPr>
      </p:pic>
      <p:pic>
        <p:nvPicPr>
          <p:cNvPr id="102" name="Picture 101" descr="000.png"/>
          <p:cNvPicPr>
            <a:picLocks noChangeAspect="1"/>
          </p:cNvPicPr>
          <p:nvPr/>
        </p:nvPicPr>
        <p:blipFill>
          <a:blip r:embed="rId8" cstate="print"/>
          <a:srcRect l="36034" t="27763" r="44619"/>
          <a:stretch>
            <a:fillRect/>
          </a:stretch>
        </p:blipFill>
        <p:spPr>
          <a:xfrm>
            <a:off x="4940300" y="2844800"/>
            <a:ext cx="2146300" cy="1897779"/>
          </a:xfrm>
          <a:prstGeom prst="rect">
            <a:avLst/>
          </a:prstGeom>
        </p:spPr>
      </p:pic>
      <p:pic>
        <p:nvPicPr>
          <p:cNvPr id="103" name="Picture 102" descr="000.png"/>
          <p:cNvPicPr>
            <a:picLocks noChangeAspect="1"/>
          </p:cNvPicPr>
          <p:nvPr/>
        </p:nvPicPr>
        <p:blipFill>
          <a:blip r:embed="rId8" cstate="print"/>
          <a:srcRect l="55266" t="27763" r="24357"/>
          <a:stretch>
            <a:fillRect/>
          </a:stretch>
        </p:blipFill>
        <p:spPr>
          <a:xfrm>
            <a:off x="7073900" y="2844800"/>
            <a:ext cx="2260600" cy="1897779"/>
          </a:xfrm>
          <a:prstGeom prst="rect">
            <a:avLst/>
          </a:prstGeom>
        </p:spPr>
      </p:pic>
      <p:pic>
        <p:nvPicPr>
          <p:cNvPr id="104" name="Picture 103" descr="000.png"/>
          <p:cNvPicPr>
            <a:picLocks noChangeAspect="1"/>
          </p:cNvPicPr>
          <p:nvPr/>
        </p:nvPicPr>
        <p:blipFill>
          <a:blip r:embed="rId8" cstate="print"/>
          <a:srcRect l="75071" t="27763" r="4323"/>
          <a:stretch>
            <a:fillRect/>
          </a:stretch>
        </p:blipFill>
        <p:spPr>
          <a:xfrm>
            <a:off x="9271000" y="2844800"/>
            <a:ext cx="2286000" cy="1897779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990600" y="5054592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  <a:latin typeface="Arial Black" pitchFamily="34" charset="0"/>
              </a:rPr>
              <a:t>CLUSTER 2 – VERY GOOD (SANGAT BAGUS)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2" grpId="0"/>
      <p:bldP spid="107" grpId="0"/>
      <p:bldP spid="10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/>
          <p:nvPr/>
        </p:nvGrpSpPr>
        <p:grpSpPr>
          <a:xfrm>
            <a:off x="-958483" y="178485"/>
            <a:ext cx="8229600" cy="754965"/>
            <a:chOff x="-996583" y="2434137"/>
            <a:chExt cx="8229600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UNIT KEGIATAN MAHASISWA UKM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014410" y="852491"/>
            <a:ext cx="10891840" cy="5091109"/>
          </a:xfrm>
          <a:prstGeom prst="rect">
            <a:avLst/>
          </a:prstGeom>
          <a:solidFill>
            <a:srgbClr val="002060">
              <a:alpha val="9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endParaRPr lang="id-ID" sz="2400" dirty="0">
              <a:latin typeface="Century Gothic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677400" y="-36689"/>
            <a:ext cx="5391150" cy="1741435"/>
            <a:chOff x="10077450" y="-22175"/>
            <a:chExt cx="5391150" cy="1741435"/>
          </a:xfrm>
        </p:grpSpPr>
        <p:grpSp>
          <p:nvGrpSpPr>
            <p:cNvPr id="10" name="Group 41"/>
            <p:cNvGrpSpPr/>
            <p:nvPr/>
          </p:nvGrpSpPr>
          <p:grpSpPr>
            <a:xfrm>
              <a:off x="10077450" y="-22175"/>
              <a:ext cx="5391150" cy="1662434"/>
              <a:chOff x="10077450" y="-22175"/>
              <a:chExt cx="5391150" cy="1662434"/>
            </a:xfrm>
          </p:grpSpPr>
          <p:sp>
            <p:nvSpPr>
              <p:cNvPr id="7" name="Freeform 6"/>
              <p:cNvSpPr/>
              <p:nvPr/>
            </p:nvSpPr>
            <p:spPr>
              <a:xfrm flipH="1">
                <a:off x="10077450" y="0"/>
                <a:ext cx="5391150" cy="1554614"/>
              </a:xfrm>
              <a:custGeom>
                <a:avLst/>
                <a:gdLst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1162050 w 5695950"/>
                  <a:gd name="connsiteY4" fmla="*/ 38100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7722 w 5695950"/>
                  <a:gd name="connsiteY4" fmla="*/ 81643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5950" h="3886200">
                    <a:moveTo>
                      <a:pt x="5676900" y="0"/>
                    </a:moveTo>
                    <a:lnTo>
                      <a:pt x="5676900" y="38100"/>
                    </a:lnTo>
                    <a:lnTo>
                      <a:pt x="3829050" y="19050"/>
                    </a:lnTo>
                    <a:lnTo>
                      <a:pt x="1162050" y="38100"/>
                    </a:lnTo>
                    <a:lnTo>
                      <a:pt x="7722" y="81643"/>
                    </a:lnTo>
                    <a:lnTo>
                      <a:pt x="0" y="3886200"/>
                    </a:lnTo>
                    <a:lnTo>
                      <a:pt x="5695950" y="3886200"/>
                    </a:lnTo>
                    <a:lnTo>
                      <a:pt x="5676900" y="0"/>
                    </a:lnTo>
                    <a:close/>
                  </a:path>
                </a:pathLst>
              </a:custGeom>
              <a:solidFill>
                <a:srgbClr val="EA39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10259791" y="-22175"/>
                <a:ext cx="2270760" cy="16624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id-ID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UNIT</a:t>
                </a:r>
                <a:endParaRPr lang="en-US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  <a:p>
                <a:pPr algn="ctr">
                  <a:lnSpc>
                    <a:spcPct val="70000"/>
                  </a:lnSpc>
                </a:pPr>
                <a:r>
                  <a:rPr lang="id-ID" sz="1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KEGIATAN</a:t>
                </a:r>
                <a:br>
                  <a:rPr lang="id-ID" sz="1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</a:br>
                <a:r>
                  <a:rPr lang="id-ID" sz="16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MAHASISWA</a:t>
                </a:r>
                <a:endParaRPr lang="en-US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047" y="145267"/>
              <a:ext cx="1627953" cy="1573993"/>
            </a:xfrm>
            <a:prstGeom prst="rect">
              <a:avLst/>
            </a:prstGeom>
          </p:spPr>
        </p:pic>
      </p:grpSp>
      <p:grpSp>
        <p:nvGrpSpPr>
          <p:cNvPr id="36" name="Group 43"/>
          <p:cNvGrpSpPr/>
          <p:nvPr/>
        </p:nvGrpSpPr>
        <p:grpSpPr>
          <a:xfrm>
            <a:off x="-958483" y="6103035"/>
            <a:ext cx="8229600" cy="754965"/>
            <a:chOff x="-996583" y="2434137"/>
            <a:chExt cx="8229600" cy="754965"/>
          </a:xfrm>
        </p:grpSpPr>
        <p:pic>
          <p:nvPicPr>
            <p:cNvPr id="37" name="Picture 36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39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KERJASAMA INTERNASIONAL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63" y="4172525"/>
            <a:ext cx="968739" cy="96873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69" y="4114855"/>
            <a:ext cx="1026409" cy="102640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52" y="4163923"/>
            <a:ext cx="931480" cy="9314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43" y="4118737"/>
            <a:ext cx="962378" cy="96873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64" y="4155996"/>
            <a:ext cx="931480" cy="93148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17" y="1284726"/>
            <a:ext cx="2125809" cy="212580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43" y="1512201"/>
            <a:ext cx="1454971" cy="1454971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4006977" y="1644012"/>
            <a:ext cx="1192294" cy="1192294"/>
            <a:chOff x="3867028" y="2724028"/>
            <a:chExt cx="1409945" cy="1409945"/>
          </a:xfrm>
        </p:grpSpPr>
        <p:sp>
          <p:nvSpPr>
            <p:cNvPr id="58" name="Oval 57"/>
            <p:cNvSpPr/>
            <p:nvPr/>
          </p:nvSpPr>
          <p:spPr>
            <a:xfrm>
              <a:off x="4122000" y="297900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028" y="2724028"/>
              <a:ext cx="1409945" cy="1409945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81" y="1605502"/>
            <a:ext cx="1264319" cy="126679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30" y="1826439"/>
            <a:ext cx="1701811" cy="839368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5046520" y="3431080"/>
            <a:ext cx="2093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Ikatan Mahasiswa Muhammadiyah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246672" y="5233030"/>
            <a:ext cx="2093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Paduan Suara</a:t>
            </a:r>
          </a:p>
          <a:p>
            <a:pPr algn="ctr"/>
            <a:r>
              <a:rPr lang="id-ID" sz="16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Mentari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60463" y="3099667"/>
            <a:ext cx="2093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Tapak Suci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361052" y="3080617"/>
            <a:ext cx="2093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PIK-M UM Metro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691314" y="3099667"/>
            <a:ext cx="2093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KSR-PMI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476949" y="5284670"/>
            <a:ext cx="2093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MAPALA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626389" y="3086220"/>
            <a:ext cx="2093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Hizbul Wathan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60946" y="5247961"/>
            <a:ext cx="2093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Teater Mentari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178036" y="5240567"/>
            <a:ext cx="2093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PRAMUKA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897979" y="5245050"/>
            <a:ext cx="2093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Olah Raga</a:t>
            </a:r>
            <a:endParaRPr lang="en-US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5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75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ejarah-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358255" cy="6951518"/>
          </a:xfrm>
        </p:spPr>
      </p:pic>
      <p:sp>
        <p:nvSpPr>
          <p:cNvPr id="27" name="Rectangle 26"/>
          <p:cNvSpPr/>
          <p:nvPr/>
        </p:nvSpPr>
        <p:spPr>
          <a:xfrm>
            <a:off x="0" y="0"/>
            <a:ext cx="12363450" cy="6915150"/>
          </a:xfrm>
          <a:prstGeom prst="rect">
            <a:avLst/>
          </a:prstGeom>
          <a:solidFill>
            <a:srgbClr val="002060">
              <a:alpha val="9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endParaRPr lang="id-ID" sz="2400" dirty="0"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5900" y="1187440"/>
            <a:ext cx="314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endParaRPr lang="id-ID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219200"/>
            <a:ext cx="11239500" cy="173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/>
            <a:endParaRPr lang="id-ID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3" name="Group 43"/>
          <p:cNvGrpSpPr/>
          <p:nvPr/>
        </p:nvGrpSpPr>
        <p:grpSpPr>
          <a:xfrm>
            <a:off x="-996584" y="121335"/>
            <a:ext cx="10483483" cy="754965"/>
            <a:chOff x="-996584" y="2434137"/>
            <a:chExt cx="10483483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4" y="2434138"/>
              <a:ext cx="10483483" cy="685800"/>
            </a:xfrm>
            <a:prstGeom prst="rect">
              <a:avLst/>
            </a:prstGeom>
            <a:solidFill>
              <a:srgbClr val="002060"/>
            </a:solidFill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651366" y="2434137"/>
              <a:ext cx="7835533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KERJASAMA INTERNASIONAL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23" name="Freeform 22"/>
          <p:cNvSpPr/>
          <p:nvPr/>
        </p:nvSpPr>
        <p:spPr>
          <a:xfrm>
            <a:off x="9239250" y="905385"/>
            <a:ext cx="3147599" cy="2104515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https://wowintro.me/cms/storage/app/media/Universiti%20Kebangsaan%20Malaysia_UK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820" y="1009649"/>
            <a:ext cx="3196180" cy="1770063"/>
          </a:xfrm>
          <a:prstGeom prst="rect">
            <a:avLst/>
          </a:prstGeom>
          <a:noFill/>
        </p:spPr>
      </p:pic>
      <p:pic>
        <p:nvPicPr>
          <p:cNvPr id="32" name="Picture 8" descr="http://3.bp.blogspot.com/-uyk7qoUWmRs/T_eCgNvPasI/AAAAAAAAAbA/c9Z8ZbIvKNc/s1600/logo+kuis+baha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423053"/>
            <a:ext cx="7753350" cy="1248710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909374" y="3267465"/>
            <a:ext cx="11521440" cy="157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/>
            <a:endParaRPr lang="id-ID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0" y="3191385"/>
            <a:ext cx="1760080" cy="1723515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http://www.asef.org/images/stories/partners/images/au17_usm_logo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463" y="3340450"/>
            <a:ext cx="2706123" cy="1362161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5861920" y="3385774"/>
            <a:ext cx="4741487" cy="1292693"/>
            <a:chOff x="6918325" y="3675296"/>
            <a:chExt cx="6158258" cy="2095266"/>
          </a:xfrm>
        </p:grpSpPr>
        <p:pic>
          <p:nvPicPr>
            <p:cNvPr id="2060" name="Picture 12" descr="http://3.bp.blogspot.com/-BvdB76_SvR8/VNw3Zbysb6I/AAAAAAAAAIk/qzsnLNkUFD4/s1600/university%2Bislam%2Bsaltan%2Bsharif%2Bali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18325" y="3714750"/>
              <a:ext cx="1480964" cy="2055812"/>
            </a:xfrm>
            <a:prstGeom prst="rect">
              <a:avLst/>
            </a:prstGeom>
            <a:noFill/>
          </p:spPr>
        </p:pic>
        <p:sp>
          <p:nvSpPr>
            <p:cNvPr id="35" name="TextBox 34"/>
            <p:cNvSpPr txBox="1"/>
            <p:nvPr/>
          </p:nvSpPr>
          <p:spPr>
            <a:xfrm>
              <a:off x="9116593" y="3675296"/>
              <a:ext cx="395999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400" dirty="0">
                  <a:latin typeface="Gloucester MT Extra Condensed" pitchFamily="18" charset="0"/>
                </a:rPr>
                <a:t>UNIVERSITAS ISLAM SULTAN SHARIF ALI</a:t>
              </a:r>
              <a:br>
                <a:rPr lang="id-ID" sz="2400" dirty="0">
                  <a:latin typeface="Gloucester MT Extra Condensed" pitchFamily="18" charset="0"/>
                </a:rPr>
              </a:br>
              <a:r>
                <a:rPr lang="id-ID" sz="2400" dirty="0">
                  <a:latin typeface="Gloucester MT Extra Condensed" pitchFamily="18" charset="0"/>
                </a:rPr>
                <a:t>SULTAN SHARIF ALI ISLAMIC UNIVERSITY</a:t>
              </a:r>
              <a:endParaRPr lang="id-ID" sz="4000" dirty="0">
                <a:latin typeface="Gloucester MT Extra Condensed" pitchFamily="18" charset="0"/>
              </a:endParaRPr>
            </a:p>
            <a:p>
              <a:pPr algn="ctr"/>
              <a:r>
                <a:rPr lang="id-ID" sz="4000" dirty="0">
                  <a:latin typeface="Gloucester MT Extra Condensed" pitchFamily="18" charset="0"/>
                </a:rPr>
                <a:t>BRUNEI DARUSSALAM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5318112"/>
            <a:ext cx="11602937" cy="1490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/>
            <a:endParaRPr lang="id-ID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0277084" y="5048251"/>
            <a:ext cx="2086367" cy="1809750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http://apply.unisel.edu.my/img/logo%20unisel%20terbar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562" y="5413829"/>
            <a:ext cx="4034434" cy="1277256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4310743" y="4004555"/>
            <a:ext cx="7953827" cy="2824417"/>
            <a:chOff x="4310743" y="4004555"/>
            <a:chExt cx="7953827" cy="2824417"/>
          </a:xfrm>
        </p:grpSpPr>
        <p:sp>
          <p:nvSpPr>
            <p:cNvPr id="38" name="TextBox 37"/>
            <p:cNvSpPr txBox="1"/>
            <p:nvPr/>
          </p:nvSpPr>
          <p:spPr>
            <a:xfrm>
              <a:off x="4310743" y="5471892"/>
              <a:ext cx="6037931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400" dirty="0">
                  <a:latin typeface="Gloucester MT Extra Condensed" pitchFamily="18" charset="0"/>
                  <a:cs typeface="Aharoni" pitchFamily="2" charset="-79"/>
                </a:rPr>
                <a:t>RAJAMANGALA UNIVERSITY</a:t>
              </a:r>
            </a:p>
            <a:p>
              <a:pPr algn="r"/>
              <a:r>
                <a:rPr lang="en-US" sz="3400" dirty="0">
                  <a:latin typeface="Gloucester MT Extra Condensed" pitchFamily="18" charset="0"/>
                  <a:cs typeface="Aharoni" pitchFamily="2" charset="-79"/>
                </a:rPr>
                <a:t>OF TECHNOLOGY KRUNGTHEP, THAILAND</a:t>
              </a:r>
            </a:p>
          </p:txBody>
        </p:sp>
        <p:pic>
          <p:nvPicPr>
            <p:cNvPr id="39" name="Picture 8" descr="Related imag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634887" y="4004555"/>
              <a:ext cx="1629683" cy="28244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  <p:bldP spid="23" grpId="0" animBg="1"/>
      <p:bldP spid="34" grpId="0" animBg="1"/>
      <p:bldP spid="33" grpId="0" animBg="1"/>
      <p:bldP spid="24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ejarah-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358255" cy="6951518"/>
          </a:xfrm>
        </p:spPr>
      </p:pic>
      <p:sp>
        <p:nvSpPr>
          <p:cNvPr id="27" name="Rectangle 26"/>
          <p:cNvSpPr/>
          <p:nvPr/>
        </p:nvSpPr>
        <p:spPr>
          <a:xfrm>
            <a:off x="0" y="0"/>
            <a:ext cx="12363450" cy="6915150"/>
          </a:xfrm>
          <a:prstGeom prst="rect">
            <a:avLst/>
          </a:prstGeom>
          <a:solidFill>
            <a:srgbClr val="002060">
              <a:alpha val="9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endParaRPr lang="id-ID" sz="2400" dirty="0"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5900" y="1187440"/>
            <a:ext cx="314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endParaRPr lang="id-ID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3" name="Group 43"/>
          <p:cNvGrpSpPr/>
          <p:nvPr/>
        </p:nvGrpSpPr>
        <p:grpSpPr>
          <a:xfrm>
            <a:off x="-996584" y="121335"/>
            <a:ext cx="10483483" cy="754965"/>
            <a:chOff x="-996584" y="2434137"/>
            <a:chExt cx="10483483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4" y="2434138"/>
              <a:ext cx="10483483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651366" y="2434137"/>
              <a:ext cx="7835533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KERJASAMA INTERNASIONAL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248228" y="1046816"/>
            <a:ext cx="9991271" cy="65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/>
            <a:r>
              <a:rPr lang="en-US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 PERGURUAN TINGGI DI TAIWAN</a:t>
            </a:r>
            <a:endParaRPr lang="id-ID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0856686" y="944424"/>
            <a:ext cx="1530163" cy="797291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H="1">
            <a:off x="-1" y="941677"/>
            <a:ext cx="1582057" cy="797291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35432" y="1956474"/>
            <a:ext cx="1600118" cy="1979153"/>
            <a:chOff x="87090" y="1990944"/>
            <a:chExt cx="1600118" cy="1979153"/>
          </a:xfrm>
        </p:grpSpPr>
        <p:pic>
          <p:nvPicPr>
            <p:cNvPr id="45" name="Picture 14" descr="Related image"/>
            <p:cNvPicPr>
              <a:picLocks noChangeAspect="1" noChangeArrowheads="1"/>
            </p:cNvPicPr>
            <p:nvPr/>
          </p:nvPicPr>
          <p:blipFill>
            <a:blip r:embed="rId5" cstate="print"/>
            <a:srcRect l="7827" t="5625" r="5070" b="7002"/>
            <a:stretch>
              <a:fillRect/>
            </a:stretch>
          </p:blipFill>
          <p:spPr bwMode="auto">
            <a:xfrm>
              <a:off x="261257" y="1990944"/>
              <a:ext cx="1281677" cy="1285656"/>
            </a:xfrm>
            <a:prstGeom prst="ellipse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87090" y="3323766"/>
              <a:ext cx="1600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DA-YEH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4633" y="4155390"/>
            <a:ext cx="1778051" cy="2252516"/>
            <a:chOff x="50805" y="3509509"/>
            <a:chExt cx="1778051" cy="2252516"/>
          </a:xfrm>
        </p:grpSpPr>
        <p:pic>
          <p:nvPicPr>
            <p:cNvPr id="20" name="Picture 19" descr="ChangJung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9346" y="3509509"/>
              <a:ext cx="1281675" cy="1281676"/>
            </a:xfrm>
            <a:prstGeom prst="ellipse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0805" y="4838695"/>
              <a:ext cx="17780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CHANG JUNG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CHRISTIAN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968182" y="4181701"/>
            <a:ext cx="2317622" cy="2510432"/>
            <a:chOff x="-203187" y="5292045"/>
            <a:chExt cx="2317622" cy="2510432"/>
          </a:xfrm>
        </p:grpSpPr>
        <p:pic>
          <p:nvPicPr>
            <p:cNvPr id="39" name="Picture 38" descr="Image result for LOGO National Yunlin University of Science and Technology"/>
            <p:cNvPicPr/>
            <p:nvPr/>
          </p:nvPicPr>
          <p:blipFill>
            <a:blip r:embed="rId7" cstate="print"/>
            <a:srcRect l="14667" t="18485" r="15000" b="17879"/>
            <a:stretch>
              <a:fillRect/>
            </a:stretch>
          </p:blipFill>
          <p:spPr bwMode="auto">
            <a:xfrm>
              <a:off x="314149" y="5292045"/>
              <a:ext cx="1281677" cy="128167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-203187" y="6602148"/>
              <a:ext cx="231762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NATIONAL YUNLIN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OF SCIENCE AND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TECHNOLOGY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352717" y="2006376"/>
            <a:ext cx="1600118" cy="1934661"/>
            <a:chOff x="2285917" y="1968276"/>
            <a:chExt cx="1600118" cy="1934661"/>
          </a:xfrm>
        </p:grpSpPr>
        <p:pic>
          <p:nvPicPr>
            <p:cNvPr id="32" name="Picture 31" descr="Image result for Fo Guang University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38744" y="1968276"/>
              <a:ext cx="1281677" cy="128167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2285917" y="3256606"/>
              <a:ext cx="1600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FO GUANG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925376" y="4216174"/>
            <a:ext cx="2686698" cy="2211662"/>
            <a:chOff x="4756976" y="4063774"/>
            <a:chExt cx="2686698" cy="2211662"/>
          </a:xfrm>
        </p:grpSpPr>
        <p:pic>
          <p:nvPicPr>
            <p:cNvPr id="36" name="Picture 35" descr="Image result for Yuanpei University of Medical Technology"/>
            <p:cNvPicPr/>
            <p:nvPr/>
          </p:nvPicPr>
          <p:blipFill>
            <a:blip r:embed="rId9" cstate="print"/>
            <a:srcRect l="4940" t="9726" r="5110" b="9726"/>
            <a:stretch>
              <a:fillRect/>
            </a:stretch>
          </p:blipFill>
          <p:spPr bwMode="auto">
            <a:xfrm>
              <a:off x="5434203" y="4063774"/>
              <a:ext cx="1281675" cy="128167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4756976" y="5352106"/>
              <a:ext cx="26866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YUANPEI UNIVERSITY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OF MEDICAL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TECHNOLOGY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12676" y="1983734"/>
            <a:ext cx="2622193" cy="1957303"/>
            <a:chOff x="5912676" y="1983734"/>
            <a:chExt cx="2622193" cy="1957303"/>
          </a:xfrm>
        </p:grpSpPr>
        <p:pic>
          <p:nvPicPr>
            <p:cNvPr id="38" name="Picture 37" descr="Image result for National Formosa University logo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56905" y="1983734"/>
              <a:ext cx="1281677" cy="128167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5912676" y="3294706"/>
              <a:ext cx="26221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NATIONAL FORMOSA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278176" y="1990096"/>
            <a:ext cx="2467535" cy="1950941"/>
            <a:chOff x="9278176" y="1990096"/>
            <a:chExt cx="2467535" cy="1950941"/>
          </a:xfrm>
        </p:grpSpPr>
        <p:pic>
          <p:nvPicPr>
            <p:cNvPr id="41" name="Picture 6" descr="Image result for NATIONAL QUEMOY UNIVERSITY logo 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839560" y="1990096"/>
              <a:ext cx="1281677" cy="1281676"/>
            </a:xfrm>
            <a:prstGeom prst="round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9278176" y="3294706"/>
              <a:ext cx="24675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NATIONAL QOEMOY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271000" y="3992177"/>
            <a:ext cx="2806700" cy="2422959"/>
            <a:chOff x="9271000" y="3992177"/>
            <a:chExt cx="2806700" cy="2422959"/>
          </a:xfrm>
        </p:grpSpPr>
        <p:pic>
          <p:nvPicPr>
            <p:cNvPr id="40" name="Picture 2" descr="Image result for university of taipe 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902008" y="3992177"/>
              <a:ext cx="1281677" cy="1468821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>
              <a:off x="9271000" y="5491806"/>
              <a:ext cx="2806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OF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TAIPEI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  <p:bldP spid="23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ejarah-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358255" cy="6951518"/>
          </a:xfrm>
        </p:spPr>
      </p:pic>
      <p:sp>
        <p:nvSpPr>
          <p:cNvPr id="27" name="Rectangle 26"/>
          <p:cNvSpPr/>
          <p:nvPr/>
        </p:nvSpPr>
        <p:spPr>
          <a:xfrm>
            <a:off x="0" y="0"/>
            <a:ext cx="12363450" cy="6915150"/>
          </a:xfrm>
          <a:prstGeom prst="rect">
            <a:avLst/>
          </a:prstGeom>
          <a:solidFill>
            <a:srgbClr val="002060">
              <a:alpha val="9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endParaRPr lang="id-ID" sz="2400" dirty="0"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5900" y="1187440"/>
            <a:ext cx="314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endParaRPr lang="id-ID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3" name="Group 43"/>
          <p:cNvGrpSpPr/>
          <p:nvPr/>
        </p:nvGrpSpPr>
        <p:grpSpPr>
          <a:xfrm>
            <a:off x="-996584" y="121335"/>
            <a:ext cx="10483483" cy="754965"/>
            <a:chOff x="-996584" y="2434137"/>
            <a:chExt cx="10483483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4" y="2434138"/>
              <a:ext cx="10483483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651366" y="2434137"/>
              <a:ext cx="7835533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KERJASAMA INTERNASIONAL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248228" y="1046816"/>
            <a:ext cx="9991271" cy="65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/>
            <a:r>
              <a:rPr lang="en-US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 PERGURUAN TINGGI DI TAIWAN</a:t>
            </a:r>
            <a:endParaRPr lang="id-ID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0856686" y="944424"/>
            <a:ext cx="1530163" cy="797291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H="1">
            <a:off x="-1" y="941677"/>
            <a:ext cx="1582057" cy="797291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34051" y="2050025"/>
            <a:ext cx="1600118" cy="1885602"/>
            <a:chOff x="534051" y="2050025"/>
            <a:chExt cx="1600118" cy="1885602"/>
          </a:xfrm>
        </p:grpSpPr>
        <p:sp>
          <p:nvSpPr>
            <p:cNvPr id="33" name="TextBox 32"/>
            <p:cNvSpPr txBox="1"/>
            <p:nvPr/>
          </p:nvSpPr>
          <p:spPr>
            <a:xfrm>
              <a:off x="534051" y="3289296"/>
              <a:ext cx="1600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NANHUA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</p:txBody>
        </p:sp>
        <p:pic>
          <p:nvPicPr>
            <p:cNvPr id="32" name="Picture 2" descr="Image result for LOGO NANHUA UNIVERSITY PNG"/>
            <p:cNvPicPr>
              <a:picLocks noChangeAspect="1" noChangeArrowheads="1"/>
            </p:cNvPicPr>
            <p:nvPr/>
          </p:nvPicPr>
          <p:blipFill>
            <a:blip r:embed="rId5" cstate="print"/>
            <a:srcRect r="65532"/>
            <a:stretch>
              <a:fillRect/>
            </a:stretch>
          </p:blipFill>
          <p:spPr bwMode="auto">
            <a:xfrm>
              <a:off x="734857" y="2050025"/>
              <a:ext cx="1281600" cy="1224312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/>
        </p:nvGrpSpPr>
        <p:grpSpPr>
          <a:xfrm>
            <a:off x="3087253" y="1998403"/>
            <a:ext cx="2215671" cy="1942634"/>
            <a:chOff x="3087253" y="1998403"/>
            <a:chExt cx="2215671" cy="1942634"/>
          </a:xfrm>
        </p:grpSpPr>
        <p:sp>
          <p:nvSpPr>
            <p:cNvPr id="51" name="TextBox 50"/>
            <p:cNvSpPr txBox="1"/>
            <p:nvPr/>
          </p:nvSpPr>
          <p:spPr>
            <a:xfrm>
              <a:off x="3087253" y="3294706"/>
              <a:ext cx="22156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NATIONAL DONG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HWA UNIVERSITY</a:t>
              </a:r>
            </a:p>
          </p:txBody>
        </p:sp>
        <p:pic>
          <p:nvPicPr>
            <p:cNvPr id="34" name="Picture 4" descr="Image result for LOGO UNIVERSITY OF KANG NING 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1051" y="1998403"/>
              <a:ext cx="1281600" cy="128160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147017" y="4242056"/>
            <a:ext cx="2499403" cy="2310990"/>
            <a:chOff x="147017" y="4242056"/>
            <a:chExt cx="2499403" cy="2310990"/>
          </a:xfrm>
        </p:grpSpPr>
        <p:sp>
          <p:nvSpPr>
            <p:cNvPr id="47" name="TextBox 46"/>
            <p:cNvSpPr txBox="1"/>
            <p:nvPr/>
          </p:nvSpPr>
          <p:spPr>
            <a:xfrm>
              <a:off x="147017" y="5629716"/>
              <a:ext cx="24994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NATIONAL TAIPEI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 OF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NURSING &amp; HEALTH</a:t>
              </a:r>
            </a:p>
          </p:txBody>
        </p:sp>
        <p:pic>
          <p:nvPicPr>
            <p:cNvPr id="57346" name="Picture 2" descr="Image result for LOGO NATIONAL TAIPEI UNIVERSITY OF NURSING AND HEALTH SCIENCE PNG"/>
            <p:cNvPicPr>
              <a:picLocks noChangeAspect="1" noChangeArrowheads="1"/>
            </p:cNvPicPr>
            <p:nvPr/>
          </p:nvPicPr>
          <p:blipFill>
            <a:blip r:embed="rId7" cstate="print"/>
            <a:srcRect r="4301"/>
            <a:stretch>
              <a:fillRect/>
            </a:stretch>
          </p:blipFill>
          <p:spPr bwMode="auto">
            <a:xfrm>
              <a:off x="718980" y="4242056"/>
              <a:ext cx="1281600" cy="1376401"/>
            </a:xfrm>
            <a:prstGeom prst="ellipse">
              <a:avLst/>
            </a:prstGeom>
            <a:noFill/>
          </p:spPr>
        </p:pic>
      </p:grpSp>
      <p:grpSp>
        <p:nvGrpSpPr>
          <p:cNvPr id="40" name="Group 39"/>
          <p:cNvGrpSpPr/>
          <p:nvPr/>
        </p:nvGrpSpPr>
        <p:grpSpPr>
          <a:xfrm>
            <a:off x="6399360" y="1967680"/>
            <a:ext cx="1600118" cy="1973357"/>
            <a:chOff x="6399360" y="1967680"/>
            <a:chExt cx="1600118" cy="1973357"/>
          </a:xfrm>
        </p:grpSpPr>
        <p:sp>
          <p:nvSpPr>
            <p:cNvPr id="55" name="TextBox 54"/>
            <p:cNvSpPr txBox="1"/>
            <p:nvPr/>
          </p:nvSpPr>
          <p:spPr>
            <a:xfrm>
              <a:off x="6399360" y="3294706"/>
              <a:ext cx="1600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FENG CHIA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</p:txBody>
        </p:sp>
        <p:pic>
          <p:nvPicPr>
            <p:cNvPr id="57348" name="Picture 4" descr="Image result for LOGO FENG CHIA UNIVERSITY 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6375" y="1967680"/>
              <a:ext cx="1281600" cy="1294258"/>
            </a:xfrm>
            <a:prstGeom prst="rect">
              <a:avLst/>
            </a:prstGeom>
            <a:noFill/>
          </p:spPr>
        </p:pic>
      </p:grpSp>
      <p:grpSp>
        <p:nvGrpSpPr>
          <p:cNvPr id="41" name="Group 40"/>
          <p:cNvGrpSpPr/>
          <p:nvPr/>
        </p:nvGrpSpPr>
        <p:grpSpPr>
          <a:xfrm>
            <a:off x="9602632" y="1997178"/>
            <a:ext cx="1600118" cy="1943859"/>
            <a:chOff x="9602632" y="1997178"/>
            <a:chExt cx="1600118" cy="1943859"/>
          </a:xfrm>
        </p:grpSpPr>
        <p:sp>
          <p:nvSpPr>
            <p:cNvPr id="56" name="TextBox 55"/>
            <p:cNvSpPr txBox="1"/>
            <p:nvPr/>
          </p:nvSpPr>
          <p:spPr>
            <a:xfrm>
              <a:off x="9602632" y="3294706"/>
              <a:ext cx="1600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ASIA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</p:txBody>
        </p:sp>
        <p:pic>
          <p:nvPicPr>
            <p:cNvPr id="57350" name="Picture 6" descr="Related imag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756773" y="1997178"/>
              <a:ext cx="1281600" cy="1281600"/>
            </a:xfrm>
            <a:prstGeom prst="ellipse">
              <a:avLst/>
            </a:prstGeom>
            <a:noFill/>
          </p:spPr>
        </p:pic>
      </p:grpSp>
      <p:grpSp>
        <p:nvGrpSpPr>
          <p:cNvPr id="57" name="Group 56"/>
          <p:cNvGrpSpPr/>
          <p:nvPr/>
        </p:nvGrpSpPr>
        <p:grpSpPr>
          <a:xfrm>
            <a:off x="3086166" y="4282748"/>
            <a:ext cx="2237998" cy="2000527"/>
            <a:chOff x="3086166" y="4282748"/>
            <a:chExt cx="2237998" cy="2000527"/>
          </a:xfrm>
        </p:grpSpPr>
        <p:sp>
          <p:nvSpPr>
            <p:cNvPr id="49" name="TextBox 48"/>
            <p:cNvSpPr txBox="1"/>
            <p:nvPr/>
          </p:nvSpPr>
          <p:spPr>
            <a:xfrm>
              <a:off x="3086166" y="5636944"/>
              <a:ext cx="21860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NATIONAL TAIPEI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</p:txBody>
        </p:sp>
        <p:pic>
          <p:nvPicPr>
            <p:cNvPr id="57352" name="Picture 8" descr="Image result for LOGO NATIONAL TAIPEI UNIVERSITY 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41223" y="4282748"/>
              <a:ext cx="1982941" cy="1210482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/>
        </p:nvGrpSpPr>
        <p:grpSpPr>
          <a:xfrm>
            <a:off x="6084428" y="4415912"/>
            <a:ext cx="2256117" cy="1880065"/>
            <a:chOff x="6084428" y="4415912"/>
            <a:chExt cx="2256117" cy="1880065"/>
          </a:xfrm>
        </p:grpSpPr>
        <p:sp>
          <p:nvSpPr>
            <p:cNvPr id="52" name="TextBox 51"/>
            <p:cNvSpPr txBox="1"/>
            <p:nvPr/>
          </p:nvSpPr>
          <p:spPr>
            <a:xfrm>
              <a:off x="6397312" y="5649646"/>
              <a:ext cx="1600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HSING WU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</p:txBody>
        </p:sp>
        <p:pic>
          <p:nvPicPr>
            <p:cNvPr id="57354" name="Picture 10" descr="Image result for LOGO HSING WU UNIVERSITY 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84428" y="4415912"/>
              <a:ext cx="2256117" cy="1281600"/>
            </a:xfrm>
            <a:prstGeom prst="rect">
              <a:avLst/>
            </a:prstGeom>
            <a:noFill/>
          </p:spPr>
        </p:pic>
      </p:grpSp>
      <p:grpSp>
        <p:nvGrpSpPr>
          <p:cNvPr id="60" name="Group 59"/>
          <p:cNvGrpSpPr/>
          <p:nvPr/>
        </p:nvGrpSpPr>
        <p:grpSpPr>
          <a:xfrm>
            <a:off x="9232900" y="4209437"/>
            <a:ext cx="2806700" cy="2073840"/>
            <a:chOff x="9232900" y="4209437"/>
            <a:chExt cx="2806700" cy="2073840"/>
          </a:xfrm>
        </p:grpSpPr>
        <p:sp>
          <p:nvSpPr>
            <p:cNvPr id="59" name="TextBox 58"/>
            <p:cNvSpPr txBox="1"/>
            <p:nvPr/>
          </p:nvSpPr>
          <p:spPr>
            <a:xfrm>
              <a:off x="9232900" y="5636946"/>
              <a:ext cx="280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 OF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KANG NING</a:t>
              </a:r>
            </a:p>
          </p:txBody>
        </p:sp>
        <p:pic>
          <p:nvPicPr>
            <p:cNvPr id="57356" name="Picture 12" descr="Image result for LOGO UNIVERSITY OF KANG NING 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904260" y="4209437"/>
              <a:ext cx="1281600" cy="14166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172700" cy="6858000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reeform 16"/>
          <p:cNvSpPr/>
          <p:nvPr/>
        </p:nvSpPr>
        <p:spPr>
          <a:xfrm>
            <a:off x="9372600" y="-57150"/>
            <a:ext cx="2819400" cy="6915150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220200" y="3130136"/>
            <a:ext cx="29718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id-ID" sz="6000" dirty="0">
                <a:solidFill>
                  <a:schemeClr val="bg1"/>
                </a:solidFill>
                <a:latin typeface="Altis Heavy" panose="020B0903030000000003" pitchFamily="34" charset="0"/>
              </a:rPr>
              <a:t>MISI</a:t>
            </a:r>
            <a:endParaRPr lang="id-ID" sz="7200" dirty="0">
              <a:solidFill>
                <a:schemeClr val="bg1"/>
              </a:solidFill>
              <a:latin typeface="Altis Heavy" panose="020B0903030000000003" pitchFamily="34" charset="0"/>
            </a:endParaRPr>
          </a:p>
          <a:p>
            <a:pPr algn="ctr">
              <a:lnSpc>
                <a:spcPct val="60000"/>
              </a:lnSpc>
            </a:pPr>
            <a:r>
              <a:rPr lang="id-ID" sz="2400" dirty="0">
                <a:solidFill>
                  <a:schemeClr val="bg1"/>
                </a:solidFill>
                <a:latin typeface="Altis Heavy" panose="020B0903030000000003" pitchFamily="34" charset="0"/>
              </a:rPr>
              <a:t>Universitas Muhammadiyah Metro</a:t>
            </a:r>
            <a:endParaRPr lang="en-US" sz="2400" dirty="0">
              <a:solidFill>
                <a:schemeClr val="bg1"/>
              </a:solidFill>
              <a:latin typeface="Altis Heavy" panose="020B09030300000000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1083" y="1061487"/>
            <a:ext cx="1687026" cy="16870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1421976"/>
            <a:ext cx="8572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2.  </a:t>
            </a:r>
            <a:r>
              <a:rPr lang="id-ID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Bidang Penelitian</a:t>
            </a:r>
            <a:r>
              <a:rPr lang="en-GB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:</a:t>
            </a:r>
          </a:p>
          <a:p>
            <a:pPr marL="90805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d-ID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Membangun sistem kelembagaan penelitian yang prima;</a:t>
            </a:r>
            <a:endParaRPr lang="en-GB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marL="90805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d-ID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Menghasilkan riset keilmuan berbasis nilai al Islam dan Kemuhammadiyahan yang aplikatif dengan dunia usaha dan industri;</a:t>
            </a:r>
            <a:endParaRPr lang="en-GB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marL="90805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id-ID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Mengembangkan kompetensi peneliti untuk penguatan luaran hasil riset melalui publikasi internasional, paten dan lainya. </a:t>
            </a:r>
          </a:p>
        </p:txBody>
      </p:sp>
    </p:spTree>
    <p:extLst>
      <p:ext uri="{BB962C8B-B14F-4D97-AF65-F5344CB8AC3E}">
        <p14:creationId xmlns:p14="http://schemas.microsoft.com/office/powerpoint/2010/main" val="2132205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ejarah-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358255" cy="6951518"/>
          </a:xfrm>
        </p:spPr>
      </p:pic>
      <p:sp>
        <p:nvSpPr>
          <p:cNvPr id="27" name="Rectangle 26"/>
          <p:cNvSpPr/>
          <p:nvPr/>
        </p:nvSpPr>
        <p:spPr>
          <a:xfrm>
            <a:off x="0" y="0"/>
            <a:ext cx="12363450" cy="6915150"/>
          </a:xfrm>
          <a:prstGeom prst="rect">
            <a:avLst/>
          </a:prstGeom>
          <a:solidFill>
            <a:srgbClr val="002060">
              <a:alpha val="9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endParaRPr lang="id-ID" sz="2400" dirty="0"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5900" y="1187440"/>
            <a:ext cx="314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endParaRPr lang="id-ID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3" name="Group 43"/>
          <p:cNvGrpSpPr/>
          <p:nvPr/>
        </p:nvGrpSpPr>
        <p:grpSpPr>
          <a:xfrm>
            <a:off x="-996584" y="121335"/>
            <a:ext cx="10483483" cy="754965"/>
            <a:chOff x="-996584" y="2434137"/>
            <a:chExt cx="10483483" cy="7549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4" y="2434138"/>
              <a:ext cx="10483483" cy="685800"/>
            </a:xfrm>
            <a:prstGeom prst="rect">
              <a:avLst/>
            </a:prstGeom>
          </p:spPr>
        </p:pic>
        <p:sp>
          <p:nvSpPr>
            <p:cNvPr id="30" name="Title 1"/>
            <p:cNvSpPr txBox="1">
              <a:spLocks/>
            </p:cNvSpPr>
            <p:nvPr/>
          </p:nvSpPr>
          <p:spPr>
            <a:xfrm>
              <a:off x="1651366" y="2434137"/>
              <a:ext cx="7835533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KERJASAMA INTERNASIONAL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248228" y="1046816"/>
            <a:ext cx="9991271" cy="65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/>
            <a:r>
              <a:rPr lang="en-US" sz="2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 PERGURUAN TINGGI DI TAIWAN</a:t>
            </a:r>
            <a:endParaRPr lang="id-ID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0856686" y="944424"/>
            <a:ext cx="1530163" cy="797291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H="1">
            <a:off x="-1" y="941677"/>
            <a:ext cx="1582057" cy="797291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121107" y="2017971"/>
            <a:ext cx="2204193" cy="2194655"/>
            <a:chOff x="121107" y="2017971"/>
            <a:chExt cx="2204193" cy="2194655"/>
          </a:xfrm>
        </p:grpSpPr>
        <p:sp>
          <p:nvSpPr>
            <p:cNvPr id="33" name="TextBox 32"/>
            <p:cNvSpPr txBox="1"/>
            <p:nvPr/>
          </p:nvSpPr>
          <p:spPr>
            <a:xfrm>
              <a:off x="121107" y="3289296"/>
              <a:ext cx="22041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CHAOYANG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OF TECHNOLOGY</a:t>
              </a:r>
            </a:p>
          </p:txBody>
        </p:sp>
        <p:pic>
          <p:nvPicPr>
            <p:cNvPr id="43" name="Picture 42" descr="Image result for CHAOYANG UNIVERSITY OF TECHNOLOGY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8596" y="2017971"/>
              <a:ext cx="1281675" cy="128167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" name="Group 66"/>
          <p:cNvGrpSpPr/>
          <p:nvPr/>
        </p:nvGrpSpPr>
        <p:grpSpPr>
          <a:xfrm>
            <a:off x="6356555" y="4309817"/>
            <a:ext cx="2566533" cy="2238460"/>
            <a:chOff x="6356555" y="4309817"/>
            <a:chExt cx="2566533" cy="2238460"/>
          </a:xfrm>
        </p:grpSpPr>
        <p:sp>
          <p:nvSpPr>
            <p:cNvPr id="51" name="TextBox 50"/>
            <p:cNvSpPr txBox="1"/>
            <p:nvPr/>
          </p:nvSpPr>
          <p:spPr>
            <a:xfrm>
              <a:off x="6356555" y="5624947"/>
              <a:ext cx="25665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CHIENKUO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TECHNOLOGY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</p:txBody>
        </p:sp>
        <p:pic>
          <p:nvPicPr>
            <p:cNvPr id="46" name="Picture 45" descr="Image result for CHIENKUO TECHNOLOGY UNIVERSITY logo"/>
            <p:cNvPicPr/>
            <p:nvPr/>
          </p:nvPicPr>
          <p:blipFill>
            <a:blip r:embed="rId6" cstate="print"/>
            <a:srcRect l="11073" t="5920" r="9199" b="14305"/>
            <a:stretch>
              <a:fillRect/>
            </a:stretch>
          </p:blipFill>
          <p:spPr bwMode="auto">
            <a:xfrm>
              <a:off x="6927307" y="4309817"/>
              <a:ext cx="1281675" cy="128167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Group 67"/>
          <p:cNvGrpSpPr/>
          <p:nvPr/>
        </p:nvGrpSpPr>
        <p:grpSpPr>
          <a:xfrm>
            <a:off x="29033" y="4364424"/>
            <a:ext cx="2888483" cy="2188622"/>
            <a:chOff x="29033" y="4364424"/>
            <a:chExt cx="2888483" cy="2188622"/>
          </a:xfrm>
        </p:grpSpPr>
        <p:sp>
          <p:nvSpPr>
            <p:cNvPr id="47" name="TextBox 46"/>
            <p:cNvSpPr txBox="1"/>
            <p:nvPr/>
          </p:nvSpPr>
          <p:spPr>
            <a:xfrm>
              <a:off x="29033" y="5629716"/>
              <a:ext cx="28884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NATIONAL KAOHSIUNG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 OF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APPLIED SCIENCES</a:t>
              </a:r>
            </a:p>
          </p:txBody>
        </p:sp>
        <p:pic>
          <p:nvPicPr>
            <p:cNvPr id="53" name="Picture 10" descr="Related imag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679" y="4364424"/>
              <a:ext cx="1493072" cy="1281676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7122012" y="2123197"/>
            <a:ext cx="1600118" cy="1817840"/>
            <a:chOff x="7122012" y="2123197"/>
            <a:chExt cx="1600118" cy="1817840"/>
          </a:xfrm>
        </p:grpSpPr>
        <p:sp>
          <p:nvSpPr>
            <p:cNvPr id="55" name="TextBox 54"/>
            <p:cNvSpPr txBox="1"/>
            <p:nvPr/>
          </p:nvSpPr>
          <p:spPr>
            <a:xfrm>
              <a:off x="7122012" y="3294706"/>
              <a:ext cx="1600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ALETHEIA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</p:txBody>
        </p:sp>
        <p:pic>
          <p:nvPicPr>
            <p:cNvPr id="3074" name="Picture 2" descr="Image result for LOGO ALETHEIA UNIVERSITY 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93768" y="2123197"/>
              <a:ext cx="1281600" cy="1095447"/>
            </a:xfrm>
            <a:prstGeom prst="rect">
              <a:avLst/>
            </a:prstGeom>
            <a:noFill/>
          </p:spPr>
        </p:pic>
      </p:grpSp>
      <p:grpSp>
        <p:nvGrpSpPr>
          <p:cNvPr id="64" name="Group 63"/>
          <p:cNvGrpSpPr/>
          <p:nvPr/>
        </p:nvGrpSpPr>
        <p:grpSpPr>
          <a:xfrm>
            <a:off x="9071704" y="2041422"/>
            <a:ext cx="3188437" cy="1899615"/>
            <a:chOff x="9071704" y="2041422"/>
            <a:chExt cx="3188437" cy="1899615"/>
          </a:xfrm>
        </p:grpSpPr>
        <p:sp>
          <p:nvSpPr>
            <p:cNvPr id="56" name="TextBox 55"/>
            <p:cNvSpPr txBox="1"/>
            <p:nvPr/>
          </p:nvSpPr>
          <p:spPr>
            <a:xfrm>
              <a:off x="9071704" y="3294706"/>
              <a:ext cx="31884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TAIPEI UNIVERSITY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OF MARINE TECHNOLOGY</a:t>
              </a:r>
            </a:p>
          </p:txBody>
        </p:sp>
        <p:pic>
          <p:nvPicPr>
            <p:cNvPr id="3076" name="Picture 4" descr="Image result for LOGO TAIPEI UNIVERSITY OF MARINE TECHNOLOGY 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948501" y="2041422"/>
              <a:ext cx="1281600" cy="1269187"/>
            </a:xfrm>
            <a:prstGeom prst="rect">
              <a:avLst/>
            </a:prstGeom>
            <a:noFill/>
          </p:spPr>
        </p:pic>
      </p:grpSp>
      <p:grpSp>
        <p:nvGrpSpPr>
          <p:cNvPr id="61" name="Group 60"/>
          <p:cNvGrpSpPr/>
          <p:nvPr/>
        </p:nvGrpSpPr>
        <p:grpSpPr>
          <a:xfrm>
            <a:off x="2746941" y="1944636"/>
            <a:ext cx="1600118" cy="1934652"/>
            <a:chOff x="2746941" y="1944636"/>
            <a:chExt cx="1600118" cy="1934652"/>
          </a:xfrm>
        </p:grpSpPr>
        <p:sp>
          <p:nvSpPr>
            <p:cNvPr id="49" name="TextBox 48"/>
            <p:cNvSpPr txBox="1"/>
            <p:nvPr/>
          </p:nvSpPr>
          <p:spPr>
            <a:xfrm>
              <a:off x="2746941" y="3232957"/>
              <a:ext cx="1600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WUFENG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</p:txBody>
        </p:sp>
        <p:pic>
          <p:nvPicPr>
            <p:cNvPr id="3078" name="Picture 6" descr="Image result for LOGO WU FENG UNIVERSITY 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10280" y="1944636"/>
              <a:ext cx="1281600" cy="1330392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4907757" y="1967680"/>
            <a:ext cx="1600118" cy="1953807"/>
            <a:chOff x="4907757" y="1967680"/>
            <a:chExt cx="1600118" cy="1953807"/>
          </a:xfrm>
        </p:grpSpPr>
        <p:sp>
          <p:nvSpPr>
            <p:cNvPr id="52" name="TextBox 51"/>
            <p:cNvSpPr txBox="1"/>
            <p:nvPr/>
          </p:nvSpPr>
          <p:spPr>
            <a:xfrm>
              <a:off x="4907757" y="3275156"/>
              <a:ext cx="1600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SOOCHOW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</a:t>
              </a:r>
            </a:p>
          </p:txBody>
        </p:sp>
        <p:pic>
          <p:nvPicPr>
            <p:cNvPr id="3082" name="Picture 10" descr="Image result for LOGO SOOCHOW UNIVERSITY 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37311" y="1967680"/>
              <a:ext cx="1281600" cy="1281600"/>
            </a:xfrm>
            <a:prstGeom prst="ellipse">
              <a:avLst/>
            </a:prstGeom>
            <a:noFill/>
          </p:spPr>
        </p:pic>
      </p:grpSp>
      <p:grpSp>
        <p:nvGrpSpPr>
          <p:cNvPr id="69" name="Group 68"/>
          <p:cNvGrpSpPr/>
          <p:nvPr/>
        </p:nvGrpSpPr>
        <p:grpSpPr>
          <a:xfrm>
            <a:off x="9085420" y="4283175"/>
            <a:ext cx="2806700" cy="2277101"/>
            <a:chOff x="9085420" y="4283175"/>
            <a:chExt cx="2806700" cy="2277101"/>
          </a:xfrm>
        </p:grpSpPr>
        <p:sp>
          <p:nvSpPr>
            <p:cNvPr id="59" name="TextBox 58"/>
            <p:cNvSpPr txBox="1"/>
            <p:nvPr/>
          </p:nvSpPr>
          <p:spPr>
            <a:xfrm>
              <a:off x="9085420" y="5636946"/>
              <a:ext cx="2806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</a:rPr>
                <a:t>CHIA NAN UNIVERSITY OF PHARMACY AND SCIENCE</a:t>
              </a:r>
              <a:endParaRPr lang="id-ID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pic>
          <p:nvPicPr>
            <p:cNvPr id="3084" name="Picture 12" descr="Related imag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447064" y="4283175"/>
              <a:ext cx="2049307" cy="1281600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2993925" y="4364959"/>
            <a:ext cx="3052916" cy="2183319"/>
            <a:chOff x="2993925" y="4364959"/>
            <a:chExt cx="3052916" cy="2183319"/>
          </a:xfrm>
        </p:grpSpPr>
        <p:sp>
          <p:nvSpPr>
            <p:cNvPr id="57" name="TextBox 56"/>
            <p:cNvSpPr txBox="1"/>
            <p:nvPr/>
          </p:nvSpPr>
          <p:spPr>
            <a:xfrm>
              <a:off x="2993925" y="5624948"/>
              <a:ext cx="30529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CHUNG HWA 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UNIVERSITY OF</a:t>
              </a:r>
            </a:p>
            <a:p>
              <a:pPr algn="ctr"/>
              <a:r>
                <a:rPr lang="id-ID" dirty="0">
                  <a:solidFill>
                    <a:schemeClr val="bg1"/>
                  </a:solidFill>
                  <a:latin typeface="Arial Rounded MT Bold" pitchFamily="34" charset="0"/>
                </a:rPr>
                <a:t>MEDICAL TECHNOLOGY</a:t>
              </a:r>
            </a:p>
          </p:txBody>
        </p:sp>
        <p:pic>
          <p:nvPicPr>
            <p:cNvPr id="3086" name="Picture 14" descr="Image result for LOGO CHUNG HWA UNIVERSITY OF MEDICAL TECHNOLOGY PNG"/>
            <p:cNvPicPr>
              <a:picLocks noChangeAspect="1" noChangeArrowheads="1"/>
            </p:cNvPicPr>
            <p:nvPr/>
          </p:nvPicPr>
          <p:blipFill>
            <a:blip r:embed="rId13" cstate="print"/>
            <a:srcRect l="15947" r="70835" b="23560"/>
            <a:stretch>
              <a:fillRect/>
            </a:stretch>
          </p:blipFill>
          <p:spPr bwMode="auto">
            <a:xfrm>
              <a:off x="3805083" y="4364959"/>
              <a:ext cx="1281600" cy="13738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-958483" y="178485"/>
            <a:ext cx="8229600" cy="754965"/>
            <a:chOff x="-996583" y="2434137"/>
            <a:chExt cx="8229600" cy="75496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57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ALAMAT </a:t>
              </a:r>
              <a:r>
                <a:rPr lang="id-ID" sz="3200" spc="-150" dirty="0">
                  <a:solidFill>
                    <a:srgbClr val="FF0000"/>
                  </a:solidFill>
                  <a:latin typeface="Arial Black" pitchFamily="34" charset="0"/>
                  <a:ea typeface="Arial Unicode MS" pitchFamily="34" charset="-128"/>
                  <a:cs typeface="Arial Unicode MS" pitchFamily="34" charset="-128"/>
                </a:rPr>
                <a:t>MEDSOS</a:t>
              </a:r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UM METRO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sp>
        <p:nvSpPr>
          <p:cNvPr id="59" name="Rectangle 58"/>
          <p:cNvSpPr/>
          <p:nvPr/>
        </p:nvSpPr>
        <p:spPr>
          <a:xfrm>
            <a:off x="1014410" y="852491"/>
            <a:ext cx="10891840" cy="5091109"/>
          </a:xfrm>
          <a:prstGeom prst="rect">
            <a:avLst/>
          </a:prstGeom>
          <a:solidFill>
            <a:srgbClr val="002060">
              <a:alpha val="9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endParaRPr lang="id-ID" sz="24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9677400" y="0"/>
            <a:ext cx="5391150" cy="1742846"/>
            <a:chOff x="10077450" y="0"/>
            <a:chExt cx="5391150" cy="1742846"/>
          </a:xfrm>
        </p:grpSpPr>
        <p:grpSp>
          <p:nvGrpSpPr>
            <p:cNvPr id="4" name="Group 41"/>
            <p:cNvGrpSpPr/>
            <p:nvPr/>
          </p:nvGrpSpPr>
          <p:grpSpPr>
            <a:xfrm>
              <a:off x="10077450" y="0"/>
              <a:ext cx="5391150" cy="1669287"/>
              <a:chOff x="10077450" y="0"/>
              <a:chExt cx="5391150" cy="1669287"/>
            </a:xfrm>
          </p:grpSpPr>
          <p:sp>
            <p:nvSpPr>
              <p:cNvPr id="63" name="Freeform 62"/>
              <p:cNvSpPr/>
              <p:nvPr/>
            </p:nvSpPr>
            <p:spPr>
              <a:xfrm flipH="1">
                <a:off x="10077450" y="0"/>
                <a:ext cx="5391150" cy="1554614"/>
              </a:xfrm>
              <a:custGeom>
                <a:avLst/>
                <a:gdLst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1162050 w 5695950"/>
                  <a:gd name="connsiteY4" fmla="*/ 38100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  <a:gd name="connsiteX0" fmla="*/ 5676900 w 5695950"/>
                  <a:gd name="connsiteY0" fmla="*/ 0 h 3886200"/>
                  <a:gd name="connsiteX1" fmla="*/ 5676900 w 5695950"/>
                  <a:gd name="connsiteY1" fmla="*/ 38100 h 3886200"/>
                  <a:gd name="connsiteX2" fmla="*/ 3829050 w 5695950"/>
                  <a:gd name="connsiteY2" fmla="*/ 19050 h 3886200"/>
                  <a:gd name="connsiteX3" fmla="*/ 1162050 w 5695950"/>
                  <a:gd name="connsiteY3" fmla="*/ 38100 h 3886200"/>
                  <a:gd name="connsiteX4" fmla="*/ 7722 w 5695950"/>
                  <a:gd name="connsiteY4" fmla="*/ 81643 h 3886200"/>
                  <a:gd name="connsiteX5" fmla="*/ 0 w 5695950"/>
                  <a:gd name="connsiteY5" fmla="*/ 3886200 h 3886200"/>
                  <a:gd name="connsiteX6" fmla="*/ 5695950 w 5695950"/>
                  <a:gd name="connsiteY6" fmla="*/ 3886200 h 3886200"/>
                  <a:gd name="connsiteX7" fmla="*/ 5676900 w 5695950"/>
                  <a:gd name="connsiteY7" fmla="*/ 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5950" h="3886200">
                    <a:moveTo>
                      <a:pt x="5676900" y="0"/>
                    </a:moveTo>
                    <a:lnTo>
                      <a:pt x="5676900" y="38100"/>
                    </a:lnTo>
                    <a:lnTo>
                      <a:pt x="3829050" y="19050"/>
                    </a:lnTo>
                    <a:lnTo>
                      <a:pt x="1162050" y="38100"/>
                    </a:lnTo>
                    <a:lnTo>
                      <a:pt x="7722" y="81643"/>
                    </a:lnTo>
                    <a:lnTo>
                      <a:pt x="0" y="3886200"/>
                    </a:lnTo>
                    <a:lnTo>
                      <a:pt x="5695950" y="3886200"/>
                    </a:lnTo>
                    <a:lnTo>
                      <a:pt x="5676900" y="0"/>
                    </a:lnTo>
                    <a:close/>
                  </a:path>
                </a:pathLst>
              </a:custGeom>
              <a:solidFill>
                <a:srgbClr val="EA39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itle 1"/>
              <p:cNvSpPr txBox="1">
                <a:spLocks/>
              </p:cNvSpPr>
              <p:nvPr/>
            </p:nvSpPr>
            <p:spPr>
              <a:xfrm>
                <a:off x="10259791" y="6853"/>
                <a:ext cx="2270760" cy="16624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id-ID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ALAMAT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id-ID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MEDIA SOSIAL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id-ID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UM METRO</a:t>
                </a:r>
                <a:endParaRPr lang="en-US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3700" y="168853"/>
              <a:ext cx="1627953" cy="1573993"/>
            </a:xfrm>
            <a:prstGeom prst="rect">
              <a:avLst/>
            </a:prstGeom>
          </p:spPr>
        </p:pic>
      </p:grpSp>
      <p:grpSp>
        <p:nvGrpSpPr>
          <p:cNvPr id="5" name="Group 43"/>
          <p:cNvGrpSpPr/>
          <p:nvPr/>
        </p:nvGrpSpPr>
        <p:grpSpPr>
          <a:xfrm>
            <a:off x="-958483" y="6103035"/>
            <a:ext cx="8229600" cy="754965"/>
            <a:chOff x="-996583" y="2434137"/>
            <a:chExt cx="8229600" cy="754965"/>
          </a:xfrm>
        </p:grpSpPr>
        <p:pic>
          <p:nvPicPr>
            <p:cNvPr id="66" name="Picture 65">
              <a:hlinkClick r:id="" action="ppaction://hlinkshowjump?jump=nextslide"/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82" b="2080"/>
            <a:stretch/>
          </p:blipFill>
          <p:spPr>
            <a:xfrm>
              <a:off x="-996583" y="2434138"/>
              <a:ext cx="8229600" cy="685800"/>
            </a:xfrm>
            <a:prstGeom prst="rect">
              <a:avLst/>
            </a:prstGeom>
          </p:spPr>
        </p:pic>
        <p:sp>
          <p:nvSpPr>
            <p:cNvPr id="67" name="Title 1"/>
            <p:cNvSpPr txBox="1">
              <a:spLocks/>
            </p:cNvSpPr>
            <p:nvPr/>
          </p:nvSpPr>
          <p:spPr>
            <a:xfrm>
              <a:off x="1003667" y="2434137"/>
              <a:ext cx="6210300" cy="75496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3200" spc="-15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CLOSING</a:t>
              </a:r>
              <a:endParaRPr lang="en-US" sz="3200" spc="-1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0731" y="2494048"/>
              <a:ext cx="567368" cy="56598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F9E6D5A-C7EF-44AE-B927-FDBA466BBBAF}"/>
              </a:ext>
            </a:extLst>
          </p:cNvPr>
          <p:cNvGrpSpPr/>
          <p:nvPr/>
        </p:nvGrpSpPr>
        <p:grpSpPr>
          <a:xfrm>
            <a:off x="1309651" y="2493735"/>
            <a:ext cx="1627953" cy="2854933"/>
            <a:chOff x="1309651" y="2277835"/>
            <a:chExt cx="1627953" cy="2854933"/>
          </a:xfrm>
        </p:grpSpPr>
        <p:pic>
          <p:nvPicPr>
            <p:cNvPr id="48" name="그림 5">
              <a:extLst>
                <a:ext uri="{FF2B5EF4-FFF2-40B4-BE49-F238E27FC236}">
                  <a16:creationId xmlns:a16="http://schemas.microsoft.com/office/drawing/2014/main" xmlns="" id="{C7C5A635-1F2A-492A-8FE4-7CCE205DE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651" y="2277835"/>
              <a:ext cx="1627953" cy="28549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C8A8CBE-5203-4073-897E-045A5CBC68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46"/>
            <a:stretch/>
          </p:blipFill>
          <p:spPr>
            <a:xfrm>
              <a:off x="1569373" y="4312920"/>
              <a:ext cx="1148427" cy="146763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E4026975-E789-4528-BE78-2E3049294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78" b="25225"/>
            <a:stretch/>
          </p:blipFill>
          <p:spPr>
            <a:xfrm>
              <a:off x="1569373" y="2737104"/>
              <a:ext cx="1148427" cy="157581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D16539C-BCA7-498E-938B-11ADA15F7A9E}"/>
              </a:ext>
            </a:extLst>
          </p:cNvPr>
          <p:cNvGrpSpPr/>
          <p:nvPr/>
        </p:nvGrpSpPr>
        <p:grpSpPr>
          <a:xfrm>
            <a:off x="8188948" y="2493735"/>
            <a:ext cx="1627953" cy="2854933"/>
            <a:chOff x="8188948" y="2277835"/>
            <a:chExt cx="1627953" cy="2854933"/>
          </a:xfrm>
        </p:grpSpPr>
        <p:pic>
          <p:nvPicPr>
            <p:cNvPr id="55" name="그림 5">
              <a:extLst>
                <a:ext uri="{FF2B5EF4-FFF2-40B4-BE49-F238E27FC236}">
                  <a16:creationId xmlns:a16="http://schemas.microsoft.com/office/drawing/2014/main" xmlns="" id="{10DEF208-9266-4865-9795-22CB67506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948" y="2277835"/>
              <a:ext cx="1627953" cy="28549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C61B674-CC65-41C6-B681-FCC4BC0C1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30" b="24023"/>
            <a:stretch/>
          </p:blipFill>
          <p:spPr>
            <a:xfrm>
              <a:off x="8444298" y="2732374"/>
              <a:ext cx="1148400" cy="172730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28DB725-61A6-4CFF-8EA9-216704113467}"/>
              </a:ext>
            </a:extLst>
          </p:cNvPr>
          <p:cNvGrpSpPr/>
          <p:nvPr/>
        </p:nvGrpSpPr>
        <p:grpSpPr>
          <a:xfrm>
            <a:off x="4697456" y="2493735"/>
            <a:ext cx="1627953" cy="2854933"/>
            <a:chOff x="4697456" y="2277835"/>
            <a:chExt cx="1627953" cy="2854933"/>
          </a:xfrm>
        </p:grpSpPr>
        <p:pic>
          <p:nvPicPr>
            <p:cNvPr id="50" name="그림 5">
              <a:extLst>
                <a:ext uri="{FF2B5EF4-FFF2-40B4-BE49-F238E27FC236}">
                  <a16:creationId xmlns:a16="http://schemas.microsoft.com/office/drawing/2014/main" xmlns="" id="{845D4B91-D521-4238-AD5C-6A4338DA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456" y="2277835"/>
              <a:ext cx="1627953" cy="28549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095DA24-B542-4822-BFD0-DFE2F545B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8" b="24639"/>
            <a:stretch/>
          </p:blipFill>
          <p:spPr>
            <a:xfrm>
              <a:off x="4952363" y="2734404"/>
              <a:ext cx="1148400" cy="172528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AF943D2-8930-4C0B-9F9C-79CFC2BCF6E1}"/>
              </a:ext>
            </a:extLst>
          </p:cNvPr>
          <p:cNvGrpSpPr/>
          <p:nvPr/>
        </p:nvGrpSpPr>
        <p:grpSpPr>
          <a:xfrm>
            <a:off x="3022948" y="2493735"/>
            <a:ext cx="1627953" cy="2854933"/>
            <a:chOff x="3022948" y="2277835"/>
            <a:chExt cx="1627953" cy="2854933"/>
          </a:xfrm>
        </p:grpSpPr>
        <p:pic>
          <p:nvPicPr>
            <p:cNvPr id="49" name="그림 5">
              <a:extLst>
                <a:ext uri="{FF2B5EF4-FFF2-40B4-BE49-F238E27FC236}">
                  <a16:creationId xmlns:a16="http://schemas.microsoft.com/office/drawing/2014/main" xmlns="" id="{72E1CAEC-3DC9-47D9-ACDD-FD2CE5074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948" y="2277835"/>
              <a:ext cx="1627953" cy="285493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868B923-CDE0-48BE-A584-C77B6B64E3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1" b="23277"/>
            <a:stretch/>
          </p:blipFill>
          <p:spPr>
            <a:xfrm>
              <a:off x="3287518" y="2737104"/>
              <a:ext cx="1148400" cy="172257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11CCEDC-8CA9-480A-9712-972A3C113059}"/>
              </a:ext>
            </a:extLst>
          </p:cNvPr>
          <p:cNvGrpSpPr/>
          <p:nvPr/>
        </p:nvGrpSpPr>
        <p:grpSpPr>
          <a:xfrm>
            <a:off x="6422945" y="2493735"/>
            <a:ext cx="1627953" cy="2854933"/>
            <a:chOff x="6422945" y="2277835"/>
            <a:chExt cx="1627953" cy="2854933"/>
          </a:xfrm>
        </p:grpSpPr>
        <p:pic>
          <p:nvPicPr>
            <p:cNvPr id="52" name="그림 5">
              <a:extLst>
                <a:ext uri="{FF2B5EF4-FFF2-40B4-BE49-F238E27FC236}">
                  <a16:creationId xmlns:a16="http://schemas.microsoft.com/office/drawing/2014/main" xmlns="" id="{6B1BE57B-1938-4AFC-9C65-D24A5885F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945" y="2277835"/>
              <a:ext cx="1627953" cy="285493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49D5A1A-C4FB-4857-88AF-131148D41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9" b="24724"/>
            <a:stretch/>
          </p:blipFill>
          <p:spPr>
            <a:xfrm>
              <a:off x="6678704" y="2732374"/>
              <a:ext cx="1148400" cy="172730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4EB00059-BAE6-413E-87B3-841C91270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46"/>
            <a:stretch/>
          </p:blipFill>
          <p:spPr>
            <a:xfrm>
              <a:off x="6678704" y="4312919"/>
              <a:ext cx="1148400" cy="14676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E9F66CA-236C-4604-95BE-7ABB762E1B0E}"/>
              </a:ext>
            </a:extLst>
          </p:cNvPr>
          <p:cNvGrpSpPr/>
          <p:nvPr/>
        </p:nvGrpSpPr>
        <p:grpSpPr>
          <a:xfrm>
            <a:off x="9926629" y="2493735"/>
            <a:ext cx="1627953" cy="2854933"/>
            <a:chOff x="9926629" y="2277835"/>
            <a:chExt cx="1627953" cy="285493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2C7793A3-0CB9-42C6-93E5-39699A9ED423}"/>
                </a:ext>
              </a:extLst>
            </p:cNvPr>
            <p:cNvGrpSpPr/>
            <p:nvPr/>
          </p:nvGrpSpPr>
          <p:grpSpPr>
            <a:xfrm>
              <a:off x="9926629" y="2277835"/>
              <a:ext cx="1627953" cy="2854933"/>
              <a:chOff x="9926629" y="2277835"/>
              <a:chExt cx="1627953" cy="2854933"/>
            </a:xfrm>
          </p:grpSpPr>
          <p:pic>
            <p:nvPicPr>
              <p:cNvPr id="60" name="그림 5">
                <a:extLst>
                  <a:ext uri="{FF2B5EF4-FFF2-40B4-BE49-F238E27FC236}">
                    <a16:creationId xmlns:a16="http://schemas.microsoft.com/office/drawing/2014/main" xmlns="" id="{613BA72E-5C7A-47D6-BE15-9CE25C51C8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6629" y="2277835"/>
                <a:ext cx="1627953" cy="285493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F2AF5A95-5DAA-48EC-BCF4-078F60538F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820" t="13574" r="-8271" b="62668"/>
              <a:stretch/>
            </p:blipFill>
            <p:spPr>
              <a:xfrm>
                <a:off x="10075224" y="2732375"/>
                <a:ext cx="1356161" cy="575976"/>
              </a:xfrm>
              <a:prstGeom prst="rect">
                <a:avLst/>
              </a:prstGeom>
            </p:spPr>
          </p:pic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A0508B7A-24D1-47C6-80B1-DB305B705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20" t="51658" r="-8271" b="852"/>
            <a:stretch/>
          </p:blipFill>
          <p:spPr>
            <a:xfrm>
              <a:off x="10075224" y="3308351"/>
              <a:ext cx="1356161" cy="1151332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90FC863-7EA3-49FA-BA26-8C7FEABD696B}"/>
              </a:ext>
            </a:extLst>
          </p:cNvPr>
          <p:cNvSpPr txBox="1"/>
          <p:nvPr/>
        </p:nvSpPr>
        <p:spPr>
          <a:xfrm>
            <a:off x="1482137" y="211388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2A8BC5C-B12D-4869-B103-C4B870130583}"/>
              </a:ext>
            </a:extLst>
          </p:cNvPr>
          <p:cNvSpPr txBox="1"/>
          <p:nvPr/>
        </p:nvSpPr>
        <p:spPr>
          <a:xfrm>
            <a:off x="3230778" y="2113885"/>
            <a:ext cx="126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351D38A-4D3D-4BCE-8278-1961500C85F4}"/>
              </a:ext>
            </a:extLst>
          </p:cNvPr>
          <p:cNvSpPr txBox="1"/>
          <p:nvPr/>
        </p:nvSpPr>
        <p:spPr>
          <a:xfrm>
            <a:off x="5049351" y="2113885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21ED4CA-4A52-4D35-BADA-A9F637A46C5C}"/>
              </a:ext>
            </a:extLst>
          </p:cNvPr>
          <p:cNvSpPr txBox="1"/>
          <p:nvPr/>
        </p:nvSpPr>
        <p:spPr>
          <a:xfrm>
            <a:off x="6667984" y="2113885"/>
            <a:ext cx="113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36B72C2-80D7-4D36-A634-321537875AC0}"/>
              </a:ext>
            </a:extLst>
          </p:cNvPr>
          <p:cNvSpPr txBox="1"/>
          <p:nvPr/>
        </p:nvSpPr>
        <p:spPr>
          <a:xfrm>
            <a:off x="8485821" y="2113885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5AE84C1-5D73-49ED-812A-74C4B3573EC2}"/>
              </a:ext>
            </a:extLst>
          </p:cNvPr>
          <p:cNvSpPr txBox="1"/>
          <p:nvPr/>
        </p:nvSpPr>
        <p:spPr>
          <a:xfrm>
            <a:off x="10207928" y="2113885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70ACD1A-F2DA-4521-B9EA-5C2D6711CB17}"/>
              </a:ext>
            </a:extLst>
          </p:cNvPr>
          <p:cNvSpPr txBox="1"/>
          <p:nvPr/>
        </p:nvSpPr>
        <p:spPr>
          <a:xfrm>
            <a:off x="1537442" y="5220390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um_metro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D708DAF7-3BC0-4725-B9E5-F39444321EBC}"/>
              </a:ext>
            </a:extLst>
          </p:cNvPr>
          <p:cNvSpPr txBox="1"/>
          <p:nvPr/>
        </p:nvSpPr>
        <p:spPr>
          <a:xfrm>
            <a:off x="3062464" y="5220390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Ummetro.1966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CEEFD39-09B7-4A60-B3BA-251A4AA3BA01}"/>
              </a:ext>
            </a:extLst>
          </p:cNvPr>
          <p:cNvSpPr txBox="1"/>
          <p:nvPr/>
        </p:nvSpPr>
        <p:spPr>
          <a:xfrm>
            <a:off x="4706568" y="5220390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UnivMuhMetro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6D6BEF6-4AA1-4F97-8EBB-8A745DFEF677}"/>
              </a:ext>
            </a:extLst>
          </p:cNvPr>
          <p:cNvSpPr txBox="1"/>
          <p:nvPr/>
        </p:nvSpPr>
        <p:spPr>
          <a:xfrm>
            <a:off x="6557090" y="5220390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UMMetro Tv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059EA49-E209-4D9B-9E04-5927EE69DA94}"/>
              </a:ext>
            </a:extLst>
          </p:cNvPr>
          <p:cNvSpPr txBox="1"/>
          <p:nvPr/>
        </p:nvSpPr>
        <p:spPr>
          <a:xfrm>
            <a:off x="7937919" y="5220390"/>
            <a:ext cx="21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http://ummetro.ac.id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348CC20D-D4D5-4567-A2E3-AEF7FAD201F0}"/>
              </a:ext>
            </a:extLst>
          </p:cNvPr>
          <p:cNvSpPr txBox="1"/>
          <p:nvPr/>
        </p:nvSpPr>
        <p:spPr>
          <a:xfrm>
            <a:off x="9435347" y="5496160"/>
            <a:ext cx="2523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Penmaru.ummetro.ac.id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D37A670-988D-4BF4-9AC5-C34B9CCD1D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86" y="1124780"/>
            <a:ext cx="713852" cy="90238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D1354D2D-8D4A-451C-B13C-E3D330DBA9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04" y="1136478"/>
            <a:ext cx="712800" cy="7128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9B46895E-2D85-453E-8301-BADEB2FC70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806">
            <a:off x="2348046" y="1315324"/>
            <a:ext cx="712800" cy="7128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E03C1320-1203-48AF-B4CA-D681147CEE9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95" y="1288681"/>
            <a:ext cx="924164" cy="74684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DA8FD6F3-BEF0-42DF-BE8A-742C4AFC6D2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1476" y="1212036"/>
            <a:ext cx="712800" cy="6033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DE0C5CD8-36F5-420D-807F-5CC0406A68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10597">
            <a:off x="5297854" y="1356555"/>
            <a:ext cx="712800" cy="7128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1075FB8A-C40B-44CE-AD5F-248537A541C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10597">
            <a:off x="5996980" y="1234679"/>
            <a:ext cx="712800" cy="71239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22BE0C22-B945-41C5-B117-D628D30660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215" y="1192393"/>
            <a:ext cx="636534" cy="7128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3220531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7" grpId="0"/>
      <p:bldP spid="74" grpId="0"/>
      <p:bldP spid="75" grpId="0"/>
      <p:bldP spid="76" grpId="0"/>
      <p:bldP spid="79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82150" y="190500"/>
            <a:ext cx="2521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Thank You 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D9DBA7-8756-4681-A402-C41937F35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008" y="933448"/>
            <a:ext cx="1651211" cy="1651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172700" cy="6858000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reeform 16"/>
          <p:cNvSpPr/>
          <p:nvPr/>
        </p:nvSpPr>
        <p:spPr>
          <a:xfrm>
            <a:off x="9372600" y="-57150"/>
            <a:ext cx="2819400" cy="6915150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220200" y="3130136"/>
            <a:ext cx="29718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id-ID" sz="6000" dirty="0">
                <a:solidFill>
                  <a:schemeClr val="bg1"/>
                </a:solidFill>
                <a:latin typeface="Altis Heavy" panose="020B0903030000000003" pitchFamily="34" charset="0"/>
              </a:rPr>
              <a:t>MISI</a:t>
            </a:r>
            <a:endParaRPr lang="id-ID" sz="7200" dirty="0">
              <a:solidFill>
                <a:schemeClr val="bg1"/>
              </a:solidFill>
              <a:latin typeface="Altis Heavy" panose="020B0903030000000003" pitchFamily="34" charset="0"/>
            </a:endParaRPr>
          </a:p>
          <a:p>
            <a:pPr algn="ctr">
              <a:lnSpc>
                <a:spcPct val="60000"/>
              </a:lnSpc>
            </a:pPr>
            <a:r>
              <a:rPr lang="id-ID" sz="2400" dirty="0">
                <a:solidFill>
                  <a:schemeClr val="bg1"/>
                </a:solidFill>
                <a:latin typeface="Altis Heavy" panose="020B0903030000000003" pitchFamily="34" charset="0"/>
              </a:rPr>
              <a:t>Universitas Muhammadiyah Metro</a:t>
            </a:r>
            <a:endParaRPr lang="en-US" sz="2400" dirty="0">
              <a:solidFill>
                <a:schemeClr val="bg1"/>
              </a:solidFill>
              <a:latin typeface="Altis Heavy" panose="020B09030300000000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1083" y="1061487"/>
            <a:ext cx="1687026" cy="16870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1179965"/>
            <a:ext cx="85725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Bidang Pengabdian kepada Masyarakat</a:t>
            </a:r>
            <a:r>
              <a:rPr lang="en-GB" sz="2200" b="1" dirty="0">
                <a:solidFill>
                  <a:schemeClr val="bg1"/>
                </a:solidFill>
                <a:latin typeface="Century Gothic" pitchFamily="34" charset="0"/>
              </a:rPr>
              <a:t>:</a:t>
            </a: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908050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Membangun sistem pengabdian kepada masyarakat yang efektif;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908050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Membangun pusat-pusat abdimas yang berorientasi pada kebutuhan lokal melalui kemitraan;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908050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Melaksanankan abdimas yang mencerahkan untuk memberdayakan masyarakat; 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908050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Menghasilkan teknologi tepatguna sebagai solusi untuk  menjawab kebutuhan masyarakat;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908050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Meningkatkan komitmen dan kompetensi pengabdi dalam membangun jejaring untuk mengimplementasikan produk Ipteks.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37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172700" cy="6858000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reeform 16"/>
          <p:cNvSpPr/>
          <p:nvPr/>
        </p:nvSpPr>
        <p:spPr>
          <a:xfrm>
            <a:off x="9372600" y="-57150"/>
            <a:ext cx="2819400" cy="6915150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220200" y="3130136"/>
            <a:ext cx="29718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id-ID" sz="6000" dirty="0">
                <a:solidFill>
                  <a:schemeClr val="bg1"/>
                </a:solidFill>
                <a:latin typeface="Altis Heavy" panose="020B0903030000000003" pitchFamily="34" charset="0"/>
              </a:rPr>
              <a:t>MISI</a:t>
            </a:r>
            <a:endParaRPr lang="id-ID" sz="7200" dirty="0">
              <a:solidFill>
                <a:schemeClr val="bg1"/>
              </a:solidFill>
              <a:latin typeface="Altis Heavy" panose="020B0903030000000003" pitchFamily="34" charset="0"/>
            </a:endParaRPr>
          </a:p>
          <a:p>
            <a:pPr algn="ctr">
              <a:lnSpc>
                <a:spcPct val="60000"/>
              </a:lnSpc>
            </a:pPr>
            <a:r>
              <a:rPr lang="id-ID" sz="2400" dirty="0">
                <a:solidFill>
                  <a:schemeClr val="bg1"/>
                </a:solidFill>
                <a:latin typeface="Altis Heavy" panose="020B0903030000000003" pitchFamily="34" charset="0"/>
              </a:rPr>
              <a:t>Universitas Muhammadiyah Metro</a:t>
            </a:r>
            <a:endParaRPr lang="en-US" sz="2400" dirty="0">
              <a:solidFill>
                <a:schemeClr val="bg1"/>
              </a:solidFill>
              <a:latin typeface="Altis Heavy" panose="020B09030300000000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1083" y="1061487"/>
            <a:ext cx="1687026" cy="16870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592023"/>
            <a:ext cx="85725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/>
            <a:r>
              <a:rPr lang="en-GB" sz="2200" b="1" dirty="0">
                <a:solidFill>
                  <a:schemeClr val="bg1"/>
                </a:solidFill>
                <a:latin typeface="Century Gothic" pitchFamily="34" charset="0"/>
              </a:rPr>
              <a:t>4.  </a:t>
            </a: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Bidang Al Islam dan Kemuhammadiyahan (AIK) dan Kerjasama </a:t>
            </a:r>
          </a:p>
          <a:p>
            <a:pPr marL="815975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Mewujudkan lembaga sebagai pusat kajian dan penerapan Al Islam dan Kemuhammadiyahan;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815975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Meningkatkan peran kelembagaan HUMAS dan Kerjasama Nasional dan Internasional;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815975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Meningkatkan riset tentang aktualisasi keislaman dan kemuhammadiyahan; 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815975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Mewujudkan atmosfer kampus yang bercitra keIslaman dan Kemuhammadiyahan;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815975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Mengembangkan kualitas konten dan produk kerjasama;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815975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Membangun sumberdaya insankamil; 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815975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Mengembangkan sumberdaya yang mampu meningkatkan jejaring kerjasama yang produktif dan berkelanjutan.</a:t>
            </a:r>
          </a:p>
        </p:txBody>
      </p:sp>
    </p:spTree>
    <p:extLst>
      <p:ext uri="{BB962C8B-B14F-4D97-AF65-F5344CB8AC3E}">
        <p14:creationId xmlns:p14="http://schemas.microsoft.com/office/powerpoint/2010/main" val="2864002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172700" cy="6858000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reeform 16"/>
          <p:cNvSpPr/>
          <p:nvPr/>
        </p:nvSpPr>
        <p:spPr>
          <a:xfrm>
            <a:off x="9372600" y="-57150"/>
            <a:ext cx="2819400" cy="6915150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220200" y="3130136"/>
            <a:ext cx="29718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id-ID" sz="6000" dirty="0">
                <a:solidFill>
                  <a:schemeClr val="bg1"/>
                </a:solidFill>
                <a:latin typeface="Altis Heavy" panose="020B0903030000000003" pitchFamily="34" charset="0"/>
              </a:rPr>
              <a:t>MISI</a:t>
            </a:r>
            <a:endParaRPr lang="id-ID" sz="7200" dirty="0">
              <a:solidFill>
                <a:schemeClr val="bg1"/>
              </a:solidFill>
              <a:latin typeface="Altis Heavy" panose="020B0903030000000003" pitchFamily="34" charset="0"/>
            </a:endParaRPr>
          </a:p>
          <a:p>
            <a:pPr algn="ctr">
              <a:lnSpc>
                <a:spcPct val="60000"/>
              </a:lnSpc>
            </a:pPr>
            <a:r>
              <a:rPr lang="id-ID" sz="2400" dirty="0">
                <a:solidFill>
                  <a:schemeClr val="bg1"/>
                </a:solidFill>
                <a:latin typeface="Altis Heavy" panose="020B0903030000000003" pitchFamily="34" charset="0"/>
              </a:rPr>
              <a:t>Universitas Muhammadiyah Metro</a:t>
            </a:r>
            <a:endParaRPr lang="en-US" sz="2400" dirty="0">
              <a:solidFill>
                <a:schemeClr val="bg1"/>
              </a:solidFill>
              <a:latin typeface="Altis Heavy" panose="020B09030300000000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1083" y="1061487"/>
            <a:ext cx="1687026" cy="16870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8775" y="580448"/>
            <a:ext cx="85725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/>
            <a:r>
              <a:rPr lang="en-GB" sz="2200" b="1" dirty="0">
                <a:solidFill>
                  <a:schemeClr val="bg1"/>
                </a:solidFill>
                <a:latin typeface="Century Gothic" pitchFamily="34" charset="0"/>
              </a:rPr>
              <a:t>4.  </a:t>
            </a: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Bidang Al Islam dan Kemuhammadiyahan (AIK) dan Kerjasama </a:t>
            </a:r>
          </a:p>
          <a:p>
            <a:pPr marL="815975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Mewujudkan lembaga sebagai pusat kajian dan penerapan Al Islam dan Kemuhammadiyahan;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815975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Meningkatkan peran kelembagaan HUMAS dan Kerjasama Nasional dan Internasional;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815975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Meningkatkan riset tentang aktualisasi keislaman dan kemuhammadiyahan; 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815975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Mewujudkan atmosfer kampus yang bercitra keIslaman dan Kemuhammadiyahan;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815975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Mengembangkan kualitas konten dan produk kerjasama;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815975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Membangun sumberdaya insankamil; 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815975" indent="-457200">
              <a:buAutoNum type="alphaLcParenR"/>
            </a:pPr>
            <a:r>
              <a:rPr lang="id-ID" sz="2200" b="1" dirty="0">
                <a:solidFill>
                  <a:schemeClr val="bg1"/>
                </a:solidFill>
                <a:latin typeface="Century Gothic" pitchFamily="34" charset="0"/>
              </a:rPr>
              <a:t>Mengembangkan sumberdaya yang mampu meningkatkan jejaring kerjasama yang produktif dan berkelanjutan.</a:t>
            </a:r>
          </a:p>
        </p:txBody>
      </p:sp>
    </p:spTree>
    <p:extLst>
      <p:ext uri="{BB962C8B-B14F-4D97-AF65-F5344CB8AC3E}">
        <p14:creationId xmlns:p14="http://schemas.microsoft.com/office/powerpoint/2010/main" val="2132205312"/>
      </p:ext>
    </p:extLst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375B5F-8D2C-4C50-9CAC-9BB31D6278F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C298935-5F25-42B7-8546-146E1E198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AFD2D3F-B310-404C-9CF8-5BEEB02F7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2449958"/>
              <a:ext cx="12192000" cy="4408042"/>
            </a:xfrm>
            <a:prstGeom prst="rect">
              <a:avLst/>
            </a:prstGeom>
          </p:spPr>
        </p:pic>
      </p:grpSp>
      <p:sp>
        <p:nvSpPr>
          <p:cNvPr id="4" name="Freeform 3"/>
          <p:cNvSpPr/>
          <p:nvPr/>
        </p:nvSpPr>
        <p:spPr>
          <a:xfrm>
            <a:off x="6610350" y="2206248"/>
            <a:ext cx="5581650" cy="3886200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80539" y="2566737"/>
            <a:ext cx="4137910" cy="1487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n-US" sz="12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0539" y="3789247"/>
            <a:ext cx="4137910" cy="840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3000" spc="3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Akreditasi</a:t>
            </a:r>
            <a:endParaRPr lang="en-US" sz="3000" spc="3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80000"/>
              </a:lnSpc>
            </a:pPr>
            <a:r>
              <a:rPr lang="en-US" sz="3000" spc="3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Perguruan</a:t>
            </a:r>
            <a:r>
              <a:rPr lang="en-US" sz="3000" spc="3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Tinggi</a:t>
            </a:r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318" y="5389820"/>
            <a:ext cx="556972" cy="55697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832000" y="5458189"/>
            <a:ext cx="1590485" cy="4202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Started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96581" y="4452515"/>
            <a:ext cx="4495419" cy="840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UNIVERSITAS MUHAMMADIYAH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METRO</a:t>
            </a:r>
          </a:p>
        </p:txBody>
      </p:sp>
    </p:spTree>
    <p:extLst>
      <p:ext uri="{BB962C8B-B14F-4D97-AF65-F5344CB8AC3E}">
        <p14:creationId xmlns:p14="http://schemas.microsoft.com/office/powerpoint/2010/main" val="38827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3C53511-C753-4FB6-AC14-FF0620F0A0D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14EBD3F-3111-4829-A6C4-6F0B7C704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8658E3C5-FE24-4C6D-8993-6A56D06D9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2449958"/>
              <a:ext cx="12192000" cy="4408042"/>
            </a:xfrm>
            <a:prstGeom prst="rect">
              <a:avLst/>
            </a:prstGeom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7680539" y="2566737"/>
            <a:ext cx="4137910" cy="1487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n-US" sz="12000" dirty="0">
                <a:solidFill>
                  <a:schemeClr val="bg1"/>
                </a:solidFill>
                <a:latin typeface="Altis Heavy" panose="020B0903030000000003" pitchFamily="34" charset="0"/>
              </a:rPr>
              <a:t>AIPT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0539" y="3789247"/>
            <a:ext cx="4137910" cy="840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3000" spc="300" dirty="0" err="1">
                <a:solidFill>
                  <a:schemeClr val="bg1"/>
                </a:solidFill>
                <a:latin typeface="Altis Light" panose="020B0303030000000003" pitchFamily="34" charset="0"/>
              </a:rPr>
              <a:t>Akreditasi</a:t>
            </a:r>
            <a:r>
              <a:rPr lang="en-US" sz="3000" spc="300" dirty="0">
                <a:solidFill>
                  <a:schemeClr val="bg1"/>
                </a:solidFill>
                <a:latin typeface="Altis Light" panose="020B0303030000000003" pitchFamily="34" charset="0"/>
              </a:rPr>
              <a:t> </a:t>
            </a:r>
            <a:r>
              <a:rPr lang="en-US" sz="3000" spc="300" dirty="0" err="1">
                <a:solidFill>
                  <a:schemeClr val="bg1"/>
                </a:solidFill>
                <a:latin typeface="Altis Light" panose="020B0303030000000003" pitchFamily="34" charset="0"/>
              </a:rPr>
              <a:t>Institusi</a:t>
            </a:r>
            <a:endParaRPr lang="en-US" sz="3000" spc="300" dirty="0">
              <a:solidFill>
                <a:schemeClr val="bg1"/>
              </a:solidFill>
              <a:latin typeface="Altis Light" panose="020B0303030000000003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3000" spc="300" dirty="0" err="1">
                <a:solidFill>
                  <a:schemeClr val="bg1"/>
                </a:solidFill>
                <a:latin typeface="Altis Light" panose="020B0303030000000003" pitchFamily="34" charset="0"/>
              </a:rPr>
              <a:t>Perguruan</a:t>
            </a:r>
            <a:r>
              <a:rPr lang="en-US" sz="3000" spc="300" dirty="0">
                <a:solidFill>
                  <a:schemeClr val="bg1"/>
                </a:solidFill>
                <a:latin typeface="Altis Light" panose="020B0303030000000003" pitchFamily="34" charset="0"/>
              </a:rPr>
              <a:t> Tinggi</a:t>
            </a:r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318" y="5389820"/>
            <a:ext cx="556972" cy="55697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832000" y="5458189"/>
            <a:ext cx="1590485" cy="4202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ltis Thin" panose="020B0403030000000003" pitchFamily="34" charset="0"/>
              </a:rPr>
              <a:t>Get Started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96581" y="4452515"/>
            <a:ext cx="4495419" cy="8404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ltis Medium" panose="020B0703030000000003" pitchFamily="34" charset="0"/>
              </a:rPr>
              <a:t>UNIVERSITAS MUHAMMADIYAH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ltis Medium" panose="020B0703030000000003" pitchFamily="34" charset="0"/>
              </a:rPr>
              <a:t>METRO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758545" cy="6858000"/>
          </a:xfrm>
          <a:prstGeom prst="rect">
            <a:avLst/>
          </a:prstGeom>
          <a:solidFill>
            <a:srgbClr val="00206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400" dirty="0">
              <a:solidFill>
                <a:schemeClr val="bg1"/>
              </a:solidFill>
              <a:latin typeface="Altis" pitchFamily="34" charset="0"/>
            </a:endParaRPr>
          </a:p>
          <a:p>
            <a:pPr algn="ctr"/>
            <a:endParaRPr lang="id-ID" sz="2400" dirty="0">
              <a:solidFill>
                <a:schemeClr val="accent2"/>
              </a:solidFill>
              <a:latin typeface="Altis" pitchFamily="34" charset="0"/>
            </a:endParaRPr>
          </a:p>
          <a:p>
            <a:endParaRPr lang="id-ID" sz="2400" dirty="0">
              <a:solidFill>
                <a:schemeClr val="bg1"/>
              </a:solidFill>
              <a:latin typeface="Altis" pitchFamily="34" charset="0"/>
            </a:endParaRPr>
          </a:p>
          <a:p>
            <a:pPr algn="ctr"/>
            <a:r>
              <a:rPr lang="id-ID" sz="2400" dirty="0">
                <a:solidFill>
                  <a:schemeClr val="bg1"/>
                </a:solidFill>
                <a:latin typeface="Altis" pitchFamily="34" charset="0"/>
              </a:rPr>
              <a:t>           </a:t>
            </a:r>
            <a:endParaRPr lang="en-US" sz="2400" dirty="0">
              <a:solidFill>
                <a:schemeClr val="bg1"/>
              </a:solidFill>
              <a:latin typeface="Altis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610350" y="2206248"/>
            <a:ext cx="5581650" cy="3886200"/>
          </a:xfrm>
          <a:custGeom>
            <a:avLst/>
            <a:gdLst>
              <a:gd name="connsiteX0" fmla="*/ 5676900 w 5695950"/>
              <a:gd name="connsiteY0" fmla="*/ 0 h 3886200"/>
              <a:gd name="connsiteX1" fmla="*/ 5676900 w 5695950"/>
              <a:gd name="connsiteY1" fmla="*/ 38100 h 3886200"/>
              <a:gd name="connsiteX2" fmla="*/ 3829050 w 5695950"/>
              <a:gd name="connsiteY2" fmla="*/ 19050 h 3886200"/>
              <a:gd name="connsiteX3" fmla="*/ 1162050 w 5695950"/>
              <a:gd name="connsiteY3" fmla="*/ 38100 h 3886200"/>
              <a:gd name="connsiteX4" fmla="*/ 1162050 w 5695950"/>
              <a:gd name="connsiteY4" fmla="*/ 38100 h 3886200"/>
              <a:gd name="connsiteX5" fmla="*/ 0 w 5695950"/>
              <a:gd name="connsiteY5" fmla="*/ 3886200 h 3886200"/>
              <a:gd name="connsiteX6" fmla="*/ 5695950 w 5695950"/>
              <a:gd name="connsiteY6" fmla="*/ 3886200 h 3886200"/>
              <a:gd name="connsiteX7" fmla="*/ 5676900 w 5695950"/>
              <a:gd name="connsiteY7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3886200">
                <a:moveTo>
                  <a:pt x="5676900" y="0"/>
                </a:moveTo>
                <a:lnTo>
                  <a:pt x="5676900" y="38100"/>
                </a:lnTo>
                <a:lnTo>
                  <a:pt x="3829050" y="19050"/>
                </a:lnTo>
                <a:lnTo>
                  <a:pt x="1162050" y="38100"/>
                </a:lnTo>
                <a:lnTo>
                  <a:pt x="1162050" y="38100"/>
                </a:lnTo>
                <a:lnTo>
                  <a:pt x="0" y="3886200"/>
                </a:lnTo>
                <a:lnTo>
                  <a:pt x="5695950" y="3886200"/>
                </a:lnTo>
                <a:lnTo>
                  <a:pt x="5676900" y="0"/>
                </a:lnTo>
                <a:close/>
              </a:path>
            </a:pathLst>
          </a:custGeom>
          <a:solidFill>
            <a:srgbClr val="EA3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86634" y="2848830"/>
            <a:ext cx="5114925" cy="63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id-ID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 METRO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462" y="4450874"/>
            <a:ext cx="698658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TENTANG</a:t>
            </a:r>
          </a:p>
          <a:p>
            <a:pPr algn="ctr"/>
            <a:r>
              <a:rPr lang="id-ID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NILAI DAN PERINGKAT AKREDITASI</a:t>
            </a:r>
            <a:endParaRPr lang="id-ID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id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PERGURUAN TINGGI BADAN AKREDITASI NASIONAL PERGURUAN TINGGI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879" y="3472934"/>
            <a:ext cx="6772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NOMOR : 0282/SK/BAN-PT/AK-SURV/PT/IV/2016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6260" y="1481435"/>
            <a:ext cx="67246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SESUAI</a:t>
            </a:r>
          </a:p>
          <a:p>
            <a:pPr algn="ctr"/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SURAT KEPUTUSAN BADAN AKREDITASI NASIONAL PERGURUAN TINGGI</a:t>
            </a:r>
          </a:p>
          <a:p>
            <a:pPr algn="ctr"/>
            <a:r>
              <a:rPr lang="id-ID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(BAN-PT)</a:t>
            </a:r>
          </a:p>
        </p:txBody>
      </p:sp>
      <p:pic>
        <p:nvPicPr>
          <p:cNvPr id="17" name="Content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3838" y="4175173"/>
            <a:ext cx="1591532" cy="15915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243888" y="4837589"/>
            <a:ext cx="3948112" cy="98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60000"/>
              </a:lnSpc>
            </a:pP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Terakreditasi </a:t>
            </a:r>
            <a:r>
              <a:rPr lang="id-ID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 </a:t>
            </a:r>
            <a:r>
              <a:rPr lang="id-ID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oleh BAN-PT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27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1860</Words>
  <Application>Microsoft Office PowerPoint</Application>
  <PresentationFormat>Custom</PresentationFormat>
  <Paragraphs>628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beny saputra</dc:creator>
  <cp:lastModifiedBy>Achyani</cp:lastModifiedBy>
  <cp:revision>481</cp:revision>
  <dcterms:created xsi:type="dcterms:W3CDTF">2016-11-11T15:43:36Z</dcterms:created>
  <dcterms:modified xsi:type="dcterms:W3CDTF">2020-09-27T15:21:45Z</dcterms:modified>
</cp:coreProperties>
</file>